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9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9.xml" ContentType="application/vnd.openxmlformats-officedocument.drawingml.chartshapes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  <p:sldMasterId id="2147483710" r:id="rId2"/>
  </p:sldMasterIdLst>
  <p:notesMasterIdLst>
    <p:notesMasterId r:id="rId29"/>
  </p:notesMasterIdLst>
  <p:handoutMasterIdLst>
    <p:handoutMasterId r:id="rId30"/>
  </p:handoutMasterIdLst>
  <p:sldIdLst>
    <p:sldId id="275" r:id="rId3"/>
    <p:sldId id="366" r:id="rId4"/>
    <p:sldId id="313" r:id="rId5"/>
    <p:sldId id="367" r:id="rId6"/>
    <p:sldId id="322" r:id="rId7"/>
    <p:sldId id="370" r:id="rId8"/>
    <p:sldId id="364" r:id="rId9"/>
    <p:sldId id="309" r:id="rId10"/>
    <p:sldId id="302" r:id="rId11"/>
    <p:sldId id="327" r:id="rId12"/>
    <p:sldId id="330" r:id="rId13"/>
    <p:sldId id="368" r:id="rId14"/>
    <p:sldId id="365" r:id="rId15"/>
    <p:sldId id="342" r:id="rId16"/>
    <p:sldId id="344" r:id="rId17"/>
    <p:sldId id="345" r:id="rId18"/>
    <p:sldId id="346" r:id="rId19"/>
    <p:sldId id="363" r:id="rId20"/>
    <p:sldId id="343" r:id="rId21"/>
    <p:sldId id="349" r:id="rId22"/>
    <p:sldId id="331" r:id="rId23"/>
    <p:sldId id="360" r:id="rId24"/>
    <p:sldId id="361" r:id="rId25"/>
    <p:sldId id="340" r:id="rId26"/>
    <p:sldId id="369" r:id="rId27"/>
    <p:sldId id="295" r:id="rId2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CC99FF"/>
    <a:srgbClr val="0066CC"/>
    <a:srgbClr val="FF99CC"/>
    <a:srgbClr val="0070C0"/>
    <a:srgbClr val="9999FF"/>
    <a:srgbClr val="6699FF"/>
    <a:srgbClr val="0099CC"/>
    <a:srgbClr val="3399FF"/>
    <a:srgbClr val="F04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9" autoAdjust="0"/>
    <p:restoredTop sz="95079" autoAdjust="0"/>
  </p:normalViewPr>
  <p:slideViewPr>
    <p:cSldViewPr snapToGrid="0" showGuides="1">
      <p:cViewPr>
        <p:scale>
          <a:sx n="78" d="100"/>
          <a:sy n="78" d="100"/>
        </p:scale>
        <p:origin x="-948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275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570031282722226E-2"/>
          <c:y val="6.6681942136820049E-2"/>
          <c:w val="0.52876606465829035"/>
          <c:h val="0.7202993691155578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</c:pieChart>
    </c:plotArea>
    <c:legend>
      <c:legendPos val="r"/>
      <c:layout>
        <c:manualLayout>
          <c:xMode val="edge"/>
          <c:yMode val="edge"/>
          <c:x val="0.56909233975357443"/>
          <c:y val="8.6021709305550802E-3"/>
          <c:w val="0.43090773772153518"/>
          <c:h val="0.76347721423774439"/>
        </c:manualLayout>
      </c:layout>
      <c:overlay val="0"/>
      <c:txPr>
        <a:bodyPr/>
        <a:lstStyle/>
        <a:p>
          <a:pPr>
            <a:defRPr sz="13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74225865209471E-2"/>
          <c:y val="0.31340309826121493"/>
          <c:w val="0.50366472505485993"/>
          <c:h val="0.6018728715086850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effectLst/>
            </c:spPr>
          </c:dPt>
          <c:dPt>
            <c:idx val="1"/>
            <c:bubble3D val="0"/>
            <c:spPr>
              <a:solidFill>
                <a:srgbClr val="3399FF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700" b="1">
                    <a:solidFill>
                      <a:schemeClr val="bg1"/>
                    </a:solidFill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и неналоговые                                                   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2261.9</c:v>
                </c:pt>
                <c:pt idx="1">
                  <c:v>3576.1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3916144062934757"/>
          <c:y val="0.32835211355488614"/>
          <c:w val="0.45786854768153978"/>
          <c:h val="0.60359427651580988"/>
        </c:manualLayout>
      </c:layout>
      <c:overlay val="0"/>
      <c:txPr>
        <a:bodyPr/>
        <a:lstStyle/>
        <a:p>
          <a:pPr>
            <a:defRPr sz="1300" b="1">
              <a:solidFill>
                <a:srgbClr val="002060"/>
              </a:solidFill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38627644205469E-2"/>
          <c:y val="1.0040093884851431E-3"/>
          <c:w val="0.46207939074444371"/>
          <c:h val="0.8563468686210495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3399FF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00B0F0"/>
              </a:solidFill>
            </c:spPr>
          </c:dPt>
          <c:dPt>
            <c:idx val="9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0.12316424450588877"/>
                  <c:y val="5.071023136543064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024082082388547"/>
                  <c:y val="0.1415076985134898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1291263637610254E-2"/>
                  <c:y val="-0.114899602755078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700" b="1">
                    <a:solidFill>
                      <a:schemeClr val="bg1"/>
                    </a:solidFill>
                    <a:latin typeface="+mn-lt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Социально-культурная сфера</c:v>
                </c:pt>
                <c:pt idx="1">
                  <c:v>ЖКХ</c:v>
                </c:pt>
                <c:pt idx="2">
                  <c:v>Дорожное хозяйство</c:v>
                </c:pt>
                <c:pt idx="3">
                  <c:v>Иные 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3272.4</c:v>
                </c:pt>
                <c:pt idx="1">
                  <c:v>1043.3</c:v>
                </c:pt>
                <c:pt idx="2">
                  <c:v>1018.9</c:v>
                </c:pt>
                <c:pt idx="3">
                  <c:v>465.1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</c:pieChart>
    </c:plotArea>
    <c:legend>
      <c:legendPos val="r"/>
      <c:layout>
        <c:manualLayout>
          <c:xMode val="edge"/>
          <c:yMode val="edge"/>
          <c:x val="0.53905016695209573"/>
          <c:y val="9.7736509224105386E-2"/>
          <c:w val="0.38767378664242852"/>
          <c:h val="0.76347721423774439"/>
        </c:manualLayout>
      </c:layout>
      <c:overlay val="0"/>
      <c:txPr>
        <a:bodyPr/>
        <a:lstStyle/>
        <a:p>
          <a:pPr>
            <a:defRPr sz="13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8549748681122971"/>
          <c:w val="0.90387741610356398"/>
          <c:h val="0.7685550134352594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50"/>
            </a:solidFill>
            <a:effectLst/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</c:dPt>
          <c:dPt>
            <c:idx val="1"/>
            <c:bubble3D val="0"/>
            <c:explosion val="6"/>
            <c:spPr>
              <a:solidFill>
                <a:srgbClr val="0066FF"/>
              </a:solidFill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2666864904114492"/>
                  <c:y val="3.77984201367341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5474814812807855"/>
                  <c:y val="-2.17394622267772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 marL="0" algn="ctr" defTabSz="457200" rtl="0" eaLnBrk="1" latinLnBrk="0" hangingPunct="1">
                  <a:defRPr lang="ru-RU" sz="2300" b="1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1918</c:v>
                </c:pt>
                <c:pt idx="1">
                  <c:v>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989110771090812"/>
          <c:y val="2.7327676489454927E-2"/>
          <c:w val="0.61996634262303818"/>
          <c:h val="0.4955817939398060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rgbClr val="3399FF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00B0F0"/>
              </a:solidFill>
            </c:spPr>
          </c:dPt>
          <c:dPt>
            <c:idx val="9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0.17271450856868586"/>
                  <c:y val="-6.7083487442653356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7,4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1452844517762185"/>
                  <c:y val="9.0017151069205797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11,3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3139195470351772"/>
                  <c:y val="8.5338352171283827E-2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29,9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smtClean="0"/>
                      <a:t>10,9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7.2929289256008958E-2"/>
                  <c:y val="-8.4940530444945234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10,5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Земельный налог</c:v>
                </c:pt>
                <c:pt idx="2">
                  <c:v>Налоги на совокупный доход</c:v>
                </c:pt>
                <c:pt idx="3">
                  <c:v>Доходы от использования имущества</c:v>
                </c:pt>
                <c:pt idx="4">
                  <c:v>Иные доходы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845.3</c:v>
                </c:pt>
                <c:pt idx="1">
                  <c:v>256.7</c:v>
                </c:pt>
                <c:pt idx="2">
                  <c:v>675.5</c:v>
                </c:pt>
                <c:pt idx="3">
                  <c:v>246.6</c:v>
                </c:pt>
                <c:pt idx="4">
                  <c:v>237.8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80"/>
      </c:pieChart>
    </c:plotArea>
    <c:legend>
      <c:legendPos val="b"/>
      <c:layout>
        <c:manualLayout>
          <c:xMode val="edge"/>
          <c:yMode val="edge"/>
          <c:x val="9.7474763954206359E-2"/>
          <c:y val="0.53149861361524886"/>
          <c:w val="0.83163291357736235"/>
          <c:h val="0.46850138638475114"/>
        </c:manualLayout>
      </c:layout>
      <c:overlay val="0"/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891269106067624E-2"/>
          <c:y val="6.6559541631391841E-2"/>
          <c:w val="0.88433263856723787"/>
          <c:h val="0.605406309809120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34840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</c:v>
                </c:pt>
                <c:pt idx="1">
                  <c:v>Исполнено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330</c:v>
                </c:pt>
                <c:pt idx="1">
                  <c:v>343.8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6666FF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872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256831866604909E-3"/>
                  <c:y val="-5.241207700914061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1918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</c:v>
                </c:pt>
                <c:pt idx="1">
                  <c:v>Исполнено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1872.3</c:v>
                </c:pt>
                <c:pt idx="1">
                  <c:v>1918.2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810368"/>
        <c:axId val="144811904"/>
      </c:barChart>
      <c:catAx>
        <c:axId val="14481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002060"/>
                </a:solidFill>
              </a:defRPr>
            </a:pPr>
            <a:endParaRPr lang="ru-RU"/>
          </a:p>
        </c:txPr>
        <c:crossAx val="144811904"/>
        <c:crosses val="autoZero"/>
        <c:auto val="1"/>
        <c:lblAlgn val="ctr"/>
        <c:lblOffset val="100"/>
        <c:noMultiLvlLbl val="0"/>
      </c:catAx>
      <c:valAx>
        <c:axId val="14481190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" sourceLinked="1"/>
        <c:majorTickMark val="out"/>
        <c:minorTickMark val="none"/>
        <c:tickLblPos val="nextTo"/>
        <c:crossAx val="144810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2387486490659254E-2"/>
          <c:y val="0.79863488223893364"/>
          <c:w val="0.75634167052647827"/>
          <c:h val="0.18716619872918028"/>
        </c:manualLayout>
      </c:layout>
      <c:overlay val="0"/>
      <c:txPr>
        <a:bodyPr/>
        <a:lstStyle/>
        <a:p>
          <a:pPr>
            <a:defRPr sz="17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878116397337758"/>
          <c:y val="0.15317369782596613"/>
          <c:w val="0.61996634262303818"/>
          <c:h val="0.4955817939398060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6666FF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chemeClr val="accent4"/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00B0F0"/>
              </a:solidFill>
            </c:spPr>
          </c:dPt>
          <c:dPt>
            <c:idx val="9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5.5273583730790152E-2"/>
                  <c:y val="-0.1309430502358734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7983300809539552E-2"/>
                  <c:y val="5.116447706257339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7104943846027331E-2"/>
                  <c:y val="1.088393780956640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+mj-lt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бюджет города - 27 млн. руб.</c:v>
                </c:pt>
                <c:pt idx="1">
                  <c:v>областной бюджет - 43 млн. руб.</c:v>
                </c:pt>
                <c:pt idx="2">
                  <c:v>внебюджетные фонды - 97 млн. 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</c:v>
                </c:pt>
                <c:pt idx="1">
                  <c:v>43</c:v>
                </c:pt>
                <c:pt idx="2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</c:pieChart>
    </c:plotArea>
    <c:legend>
      <c:legendPos val="l"/>
      <c:layout>
        <c:manualLayout>
          <c:xMode val="edge"/>
          <c:yMode val="edge"/>
          <c:x val="9.4951709205530824E-3"/>
          <c:y val="0.36478567920901944"/>
          <c:w val="0.45247444612066895"/>
          <c:h val="0.32871496255244109"/>
        </c:manualLayout>
      </c:layout>
      <c:overlay val="0"/>
      <c:txPr>
        <a:bodyPr/>
        <a:lstStyle/>
        <a:p>
          <a:pPr>
            <a:defRPr sz="1500" b="1"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81822481784737E-2"/>
          <c:y val="8.484245217804566E-2"/>
          <c:w val="0.31667434570884501"/>
          <c:h val="0.8722906068068652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00B050"/>
              </a:solidFill>
              <a:effectLst/>
            </c:spPr>
          </c:dPt>
          <c:dPt>
            <c:idx val="1"/>
            <c:bubble3D val="0"/>
            <c:spPr>
              <a:solidFill>
                <a:srgbClr val="0066CC"/>
              </a:solidFill>
            </c:spPr>
          </c:dPt>
          <c:dPt>
            <c:idx val="2"/>
            <c:bubble3D val="0"/>
            <c:spPr>
              <a:solidFill>
                <a:srgbClr val="6666FF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800" b="0">
                    <a:solidFill>
                      <a:schemeClr val="bg1"/>
                    </a:solidFill>
                    <a:latin typeface="Franklin Gothic Medium" panose="020B06030201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Субсидии - 1 575 млн. руб.</c:v>
                </c:pt>
                <c:pt idx="1">
                  <c:v>Дотации - 114 млн. руб.</c:v>
                </c:pt>
                <c:pt idx="2">
                  <c:v>Субвенции - 1 646 млн. руб.</c:v>
                </c:pt>
                <c:pt idx="3">
                  <c:v>Иные межбюджетные                                                                                          трансферты - 204 млн.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1575.2</c:v>
                </c:pt>
                <c:pt idx="1">
                  <c:v>114.4</c:v>
                </c:pt>
                <c:pt idx="2">
                  <c:v>1645.6</c:v>
                </c:pt>
                <c:pt idx="3">
                  <c:v>203.6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9682455267537007"/>
          <c:y val="0.15314974131320006"/>
          <c:w val="0.4420089354641859"/>
          <c:h val="0.75210081764470804"/>
        </c:manualLayout>
      </c:layout>
      <c:overlay val="0"/>
      <c:txPr>
        <a:bodyPr/>
        <a:lstStyle/>
        <a:p>
          <a:pPr>
            <a:defRPr sz="1700" b="1">
              <a:solidFill>
                <a:srgbClr val="002060"/>
              </a:solidFill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12227424559927"/>
          <c:y val="7.2305170189411586E-2"/>
          <c:w val="0.71346210971521407"/>
          <c:h val="0.5735033325604126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3399FF"/>
              </a:solidFill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numFmt formatCode="#,##0" sourceLinked="0"/>
            <c:txPr>
              <a:bodyPr/>
              <a:lstStyle/>
              <a:p>
                <a:pPr>
                  <a:defRPr sz="1800" b="0">
                    <a:solidFill>
                      <a:schemeClr val="bg1"/>
                    </a:solidFill>
                    <a:latin typeface="Franklin Gothic Medium" panose="020B06030201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Расходы  на социально-культурную сферу </c:v>
                </c:pt>
                <c:pt idx="1">
                  <c:v>Расходы несоциальной сферы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3272.4</c:v>
                </c:pt>
                <c:pt idx="1">
                  <c:v>2598.9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7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7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9.8309784728298544E-2"/>
          <c:y val="0.68996670485246636"/>
          <c:w val="0.82986275999620096"/>
          <c:h val="0.27393208017312337"/>
        </c:manualLayout>
      </c:layout>
      <c:overlay val="0"/>
      <c:txPr>
        <a:bodyPr/>
        <a:lstStyle/>
        <a:p>
          <a:pPr>
            <a:defRPr sz="17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7329132207776"/>
          <c:y val="0.11760993172214793"/>
          <c:w val="0.57015459555943371"/>
          <c:h val="0.7779683095594468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CFF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/>
          </c:spPr>
          <c:explosion val="2"/>
          <c:dPt>
            <c:idx val="0"/>
            <c:bubble3D val="0"/>
            <c:explosion val="6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explosion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rgbClr val="6666FF"/>
              </a:solidFill>
              <a:ln>
                <a:solidFill>
                  <a:srgbClr val="6666FF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rgbClr val="00B9FA"/>
              </a:solidFill>
              <a:ln>
                <a:solidFill>
                  <a:schemeClr val="accent6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9493884084611779"/>
                  <c:y val="-0.161021893014275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3853408819591212"/>
                  <c:y val="0.179088370963221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6138213192483571E-2"/>
                  <c:y val="-2.6329338937625235E-2"/>
                </c:manualLayout>
              </c:layout>
              <c:spPr/>
              <c:txPr>
                <a:bodyPr/>
                <a:lstStyle/>
                <a:p>
                  <a:pPr>
                    <a:defRPr sz="1900" b="1" i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социальные</c:v>
                </c:pt>
                <c:pt idx="1">
                  <c:v>жизнедеятельность</c:v>
                </c:pt>
                <c:pt idx="2">
                  <c:v>общие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0.59</c:v>
                </c:pt>
                <c:pt idx="1">
                  <c:v>0.37</c:v>
                </c:pt>
                <c:pt idx="2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1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65295760271166"/>
          <c:y val="7.8387148779644929E-3"/>
          <c:w val="0.58622666677229951"/>
          <c:h val="0.57092467434795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3399FF"/>
              </a:solidFill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6666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2"/>
              <c:layout>
                <c:manualLayout>
                  <c:x val="-5.295751931726685E-3"/>
                  <c:y val="-2.5786582124578836E-2"/>
                </c:manualLayout>
              </c:layout>
              <c:spPr/>
              <c:txPr>
                <a:bodyPr/>
                <a:lstStyle/>
                <a:p>
                  <a:pPr>
                    <a:defRPr sz="19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2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Общее образование - 1 319 млн. руб.</c:v>
                </c:pt>
                <c:pt idx="1">
                  <c:v>Дошкольное образование - 1 194 млн. руб.</c:v>
                </c:pt>
                <c:pt idx="2">
                  <c:v>Дополнительное образование - 134 млн. руб.</c:v>
                </c:pt>
                <c:pt idx="3">
                  <c:v>Молодежная политика - 60 млн. руб.</c:v>
                </c:pt>
                <c:pt idx="4">
                  <c:v>Другие вопросы в области образования - 58 млн. 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1319.1</c:v>
                </c:pt>
                <c:pt idx="1">
                  <c:v>1194.0999999999999</c:v>
                </c:pt>
                <c:pt idx="2">
                  <c:v>133.9</c:v>
                </c:pt>
                <c:pt idx="3">
                  <c:v>59.9</c:v>
                </c:pt>
                <c:pt idx="4">
                  <c:v>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3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3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3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9.3523466971445354E-2"/>
          <c:y val="0.57134842707940359"/>
          <c:w val="0.8956004458263821"/>
          <c:h val="0.41833694007076488"/>
        </c:manualLayout>
      </c:layout>
      <c:overlay val="0"/>
      <c:txPr>
        <a:bodyPr/>
        <a:lstStyle/>
        <a:p>
          <a:pPr>
            <a:defRPr sz="13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50546917182846"/>
          <c:y val="4.5040225037674804E-2"/>
          <c:w val="0.62064769916976725"/>
          <c:h val="0.6044472311099072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6666FF"/>
              </a:solidFill>
              <a:effectLst/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6666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2"/>
              <c:layout>
                <c:manualLayout>
                  <c:x val="-5.295751931726685E-3"/>
                  <c:y val="-2.5786582124578836E-2"/>
                </c:manualLayout>
              </c:layout>
              <c:spPr/>
              <c:txPr>
                <a:bodyPr/>
                <a:lstStyle/>
                <a:p>
                  <a:pPr>
                    <a:defRPr sz="19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2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Культура - 144 млн. руб.</c:v>
                </c:pt>
                <c:pt idx="1">
                  <c:v>Другие вопросы в области культуры - 31 млн. руб.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144.0034</c:v>
                </c:pt>
                <c:pt idx="1">
                  <c:v>31.0563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9.1756721738278826E-2"/>
          <c:y val="0.78795571692586586"/>
          <c:w val="0.5355034915144129"/>
          <c:h val="0.18625770094955535"/>
        </c:manualLayout>
      </c:layout>
      <c:overlay val="0"/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7217617230614"/>
          <c:y val="9.0355777676616775E-2"/>
          <c:w val="0.62064769916976725"/>
          <c:h val="0.6044472311099072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3399FF"/>
              </a:solidFill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6666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21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5.2953349598018219E-3"/>
                  <c:y val="-2.5786582124578835E-3"/>
                </c:manualLayout>
              </c:layout>
              <c:spPr/>
              <c:txPr>
                <a:bodyPr/>
                <a:lstStyle/>
                <a:p>
                  <a:pPr>
                    <a:defRPr sz="19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1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Физическая культура - 119 млн. руб.</c:v>
                </c:pt>
                <c:pt idx="1">
                  <c:v>Спорт высших достижений - 0,6 млн. руб.</c:v>
                </c:pt>
                <c:pt idx="2">
                  <c:v>Другие вопросы в области физической культуры и спорта - 8 млн. 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118.741</c:v>
                </c:pt>
                <c:pt idx="1">
                  <c:v>0.57210000000000005</c:v>
                </c:pt>
                <c:pt idx="2">
                  <c:v>8.1259999999999994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9.6171238694327491E-2"/>
          <c:y val="0.74669718552653974"/>
          <c:w val="0.78704180518821498"/>
          <c:h val="0.25072415626100242"/>
        </c:manualLayout>
      </c:layout>
      <c:overlay val="0"/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87330445482933"/>
          <c:y val="1.0274024059083882E-4"/>
          <c:w val="0.63758544409591078"/>
          <c:h val="0.582411276898755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4"/>
          <c:dPt>
            <c:idx val="0"/>
            <c:bubble3D val="0"/>
            <c:explosion val="5"/>
            <c:spPr>
              <a:solidFill>
                <a:srgbClr val="00B050"/>
              </a:solidFill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6666FF"/>
              </a:solidFill>
            </c:spPr>
          </c:dPt>
          <c:dPt>
            <c:idx val="3"/>
            <c:bubble3D val="0"/>
            <c:spPr>
              <a:solidFill>
                <a:srgbClr val="CC99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2"/>
              <c:layout>
                <c:manualLayout>
                  <c:x val="-2.8229448961156279E-3"/>
                  <c:y val="-2.836544338099045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Социальное и пенсионное обеспечение                                                           населения - 42 млн. руб.</c:v>
                </c:pt>
                <c:pt idx="1">
                  <c:v>Охрана семьи и детства - 155 млн. руб.</c:v>
                </c:pt>
                <c:pt idx="2">
                  <c:v>Другие вопросы в области социальной                                     политики - 8 млн. 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41.7</c:v>
                </c:pt>
                <c:pt idx="1">
                  <c:v>155</c:v>
                </c:pt>
                <c:pt idx="2">
                  <c:v>8.1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3.5858513112690185E-2"/>
          <c:y val="0.62292159132856129"/>
          <c:w val="0.90574031396481947"/>
          <c:h val="0.35902780118423355"/>
        </c:manualLayout>
      </c:layout>
      <c:overlay val="0"/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00910654749236"/>
          <c:y val="2.318112211022769E-2"/>
          <c:w val="0.62064769916976725"/>
          <c:h val="0.6044472311099072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3399FF"/>
              </a:solidFill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6666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2"/>
              <c:layout>
                <c:manualLayout>
                  <c:x val="2.6477717228820781E-3"/>
                  <c:y val="-2.5786582124578836E-2"/>
                </c:manualLayout>
              </c:layout>
              <c:spPr/>
              <c:txPr>
                <a:bodyPr/>
                <a:lstStyle/>
                <a:p>
                  <a:pPr>
                    <a:defRPr sz="19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Жилищное хозяйство - 148 млн. руб.</c:v>
                </c:pt>
                <c:pt idx="1">
                  <c:v>Коммунальное хозяйство - 231 млн. руб.</c:v>
                </c:pt>
                <c:pt idx="2">
                  <c:v>Благоустройство - 494 млн. руб.</c:v>
                </c:pt>
                <c:pt idx="3">
                  <c:v>Другие вопросы в области ЖКХ - 170 млн.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147.851</c:v>
                </c:pt>
                <c:pt idx="1">
                  <c:v>231.44800000000001</c:v>
                </c:pt>
                <c:pt idx="2">
                  <c:v>493.49</c:v>
                </c:pt>
                <c:pt idx="3">
                  <c:v>170.49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11111827871178263"/>
          <c:y val="0.60487098384135618"/>
          <c:w val="0.8780052936795063"/>
          <c:h val="0.3848143833088124"/>
        </c:manualLayout>
      </c:layout>
      <c:overlay val="0"/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00739386890422"/>
          <c:y val="0.10860772907857499"/>
          <c:w val="0.60636340419508983"/>
          <c:h val="0.4677189639578255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FFC000"/>
              </a:solidFill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chemeClr val="accent4"/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00B0F0"/>
              </a:solidFill>
            </c:spPr>
          </c:dPt>
          <c:dPt>
            <c:idx val="9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0"/>
            <c:bubble3D val="0"/>
            <c:spPr>
              <a:solidFill>
                <a:srgbClr val="FF7C80"/>
              </a:solidFill>
            </c:spPr>
          </c:dPt>
          <c:dLbls>
            <c:dLbl>
              <c:idx val="0"/>
              <c:layout>
                <c:manualLayout>
                  <c:x val="0.22481017890311458"/>
                  <c:y val="2.41372265181765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7924388485297904"/>
                  <c:y val="-3.37407726863407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delete val="1"/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+mj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федеральный бюджет - 638,8 млн. руб.</c:v>
                </c:pt>
                <c:pt idx="1">
                  <c:v>областной бюджета - 340,5 млн. руб.</c:v>
                </c:pt>
                <c:pt idx="2">
                  <c:v>городской бюджет - 39,6 млн. 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638.79999999999995</c:v>
                </c:pt>
                <c:pt idx="1">
                  <c:v>340.5</c:v>
                </c:pt>
                <c:pt idx="2">
                  <c:v>39.6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80"/>
      </c:pieChart>
    </c:plotArea>
    <c:legend>
      <c:legendPos val="b"/>
      <c:layout>
        <c:manualLayout>
          <c:xMode val="edge"/>
          <c:yMode val="edge"/>
          <c:x val="6.6850974926076709E-2"/>
          <c:y val="0.61314951654938465"/>
          <c:w val="0.79847886711446292"/>
          <c:h val="0.23111623324853062"/>
        </c:manualLayout>
      </c:layout>
      <c:overlay val="0"/>
      <c:txPr>
        <a:bodyPr/>
        <a:lstStyle/>
        <a:p>
          <a:pPr>
            <a:defRPr sz="1300" b="1"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508263606527997"/>
          <c:y val="9.4563860278845224E-2"/>
          <c:w val="0.31022533799298813"/>
          <c:h val="0.640957259082604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0099FF"/>
              </a:solidFill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2.6672603246076818E-2"/>
                  <c:y val="-5.8782213057751213E-2"/>
                </c:manualLayout>
              </c:layout>
              <c:spPr/>
              <c:txPr>
                <a:bodyPr/>
                <a:lstStyle/>
                <a:p>
                  <a:pPr>
                    <a:defRPr sz="1900" b="1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3502866966990275E-2"/>
                  <c:y val="-6.36836771319384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900" b="1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Расходы  капитального характера</c:v>
                </c:pt>
                <c:pt idx="1">
                  <c:v>Текущие расходы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1704.4</c:v>
                </c:pt>
                <c:pt idx="1">
                  <c:v>4166.8999999999996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egendEntry>
        <c:idx val="0"/>
        <c:txPr>
          <a:bodyPr/>
          <a:lstStyle/>
          <a:p>
            <a:pPr>
              <a:defRPr sz="15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500" b="1">
                <a:solidFill>
                  <a:srgbClr val="00206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7.2796884975973669E-2"/>
          <c:y val="0.13222786901749231"/>
          <c:w val="0.22204319141548215"/>
          <c:h val="0.49010422271515969"/>
        </c:manualLayout>
      </c:layout>
      <c:overlay val="0"/>
      <c:txPr>
        <a:bodyPr/>
        <a:lstStyle/>
        <a:p>
          <a:pPr>
            <a:defRPr sz="15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33220237714187"/>
          <c:y val="4.3939929852374861E-2"/>
          <c:w val="0.63758544409591078"/>
          <c:h val="0.582411276898755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rgbClr val="3399FF"/>
              </a:solidFill>
              <a:effectLst/>
            </c:spPr>
          </c:dPt>
          <c:dPt>
            <c:idx val="1"/>
            <c:bubble3D val="0"/>
            <c:spPr>
              <a:solidFill>
                <a:srgbClr val="6666FF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6666FF"/>
              </a:solidFill>
            </c:spPr>
          </c:dPt>
          <c:dPt>
            <c:idx val="4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2"/>
              <c:delete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ЧЕЛОВЕЧЕСКИЙ КАПИТАЛ</c:v>
                </c:pt>
                <c:pt idx="1">
                  <c:v>КОМФОРТНАЯ СРЕДА ДЛЯ ЖИЗНИ</c:v>
                </c:pt>
                <c:pt idx="2">
                  <c:v>ЭКОНОМИЧЕСКИЙ РОСТ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397.1</c:v>
                </c:pt>
                <c:pt idx="1">
                  <c:v>578.6</c:v>
                </c:pt>
                <c:pt idx="2">
                  <c:v>8.1999999999999993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76911383732631"/>
          <c:y val="0.10600069554771793"/>
          <c:w val="0.50766468830316069"/>
          <c:h val="0.6667348175045829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 cap="flat">
              <a:solidFill>
                <a:srgbClr val="0070C0"/>
              </a:solidFill>
              <a:bevel/>
            </a:ln>
          </c:spPr>
          <c:marker>
            <c:spPr>
              <a:solidFill>
                <a:schemeClr val="accent5">
                  <a:lumMod val="75000"/>
                </a:schemeClr>
              </a:solidFill>
            </c:spPr>
          </c:marker>
          <c:dPt>
            <c:idx val="0"/>
            <c:bubble3D val="0"/>
          </c:dPt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spPr>
              <a:effectLst/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2011 год</c:v>
                </c:pt>
                <c:pt idx="6">
                  <c:v>2020 год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449</c:v>
                </c:pt>
                <c:pt idx="1">
                  <c:v>365</c:v>
                </c:pt>
                <c:pt idx="2">
                  <c:v>348</c:v>
                </c:pt>
                <c:pt idx="3">
                  <c:v>339</c:v>
                </c:pt>
                <c:pt idx="4">
                  <c:v>325</c:v>
                </c:pt>
                <c:pt idx="5">
                  <c:v>324</c:v>
                </c:pt>
                <c:pt idx="6">
                  <c:v>316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7783424"/>
        <c:axId val="168208256"/>
      </c:lineChart>
      <c:catAx>
        <c:axId val="16778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effectLst/>
        </c:spPr>
        <c:txPr>
          <a:bodyPr/>
          <a:lstStyle/>
          <a:p>
            <a:pPr>
              <a:defRPr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ru-RU"/>
          </a:p>
        </c:txPr>
        <c:crossAx val="168208256"/>
        <c:crosses val="autoZero"/>
        <c:auto val="1"/>
        <c:lblAlgn val="ctr"/>
        <c:lblOffset val="100"/>
        <c:noMultiLvlLbl val="0"/>
      </c:catAx>
      <c:valAx>
        <c:axId val="168208256"/>
        <c:scaling>
          <c:orientation val="minMax"/>
          <c:max val="460"/>
          <c:min val="300"/>
        </c:scaling>
        <c:delete val="1"/>
        <c:axPos val="l"/>
        <c:numFmt formatCode="General" sourceLinked="1"/>
        <c:majorTickMark val="out"/>
        <c:minorTickMark val="none"/>
        <c:tickLblPos val="nextTo"/>
        <c:crossAx val="167783424"/>
        <c:crosses val="autoZero"/>
        <c:crossBetween val="between"/>
        <c:majorUnit val="50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Palatino Linotype" panose="0204050205050503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569910578760098E-2"/>
          <c:y val="7.5179211672998014E-2"/>
          <c:w val="0.31022533799298813"/>
          <c:h val="0.640957259082604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0099FF"/>
              </a:solidFill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9.8784875654028478E-2"/>
                  <c:y val="-7.689961345834062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900" b="1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ОМСУ</c:v>
                </c:pt>
                <c:pt idx="1">
                  <c:v>Другие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263.89999999999998</c:v>
                </c:pt>
                <c:pt idx="1">
                  <c:v>5607.4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02272101191432"/>
          <c:y val="3.7945144232169714E-2"/>
          <c:w val="0.55306501615223824"/>
          <c:h val="0.6265233431674910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FF0000"/>
              </a:solidFill>
              <a:effectLst/>
            </c:spPr>
          </c:dPt>
          <c:dPt>
            <c:idx val="1"/>
            <c:bubble3D val="0"/>
            <c:spPr>
              <a:solidFill>
                <a:srgbClr val="3399FF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000" b="0">
                    <a:solidFill>
                      <a:schemeClr val="bg1"/>
                    </a:solidFill>
                    <a:latin typeface="Franklin Gothic Medium" panose="020B06030201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бюджетные кредиты - 186 млн. руб</c:v>
                </c:pt>
                <c:pt idx="1">
                  <c:v>банковские кредиты - 1 994 млн. руб.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186</c:v>
                </c:pt>
                <c:pt idx="1">
                  <c:v>1994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1.7065150019512868E-2"/>
          <c:y val="0.71359854446291127"/>
          <c:w val="0.90397302059181373"/>
          <c:h val="0.2656088550718077"/>
        </c:manualLayout>
      </c:layout>
      <c:overlay val="0"/>
      <c:txPr>
        <a:bodyPr/>
        <a:lstStyle/>
        <a:p>
          <a:pPr>
            <a:defRPr sz="16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EB81B-6A93-4AEE-B469-31A37831514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3A000D-C939-410C-A862-B6A0428688BE}">
      <dgm:prSet custT="1"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baseline="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Утверждение бюджета очередного года</a:t>
          </a:r>
          <a:endParaRPr lang="ru-RU" sz="2100" b="1" baseline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377D55-2213-4E59-BEA5-DCB3DAD34224}" type="parTrans" cxnId="{4D406ED9-343A-4102-A58D-888FA71B9F60}">
      <dgm:prSet/>
      <dgm:spPr/>
      <dgm:t>
        <a:bodyPr/>
        <a:lstStyle/>
        <a:p>
          <a:endParaRPr lang="ru-RU"/>
        </a:p>
      </dgm:t>
    </dgm:pt>
    <dgm:pt modelId="{DEBBA60E-667F-446E-ACD6-B39244829B68}" type="sibTrans" cxnId="{4D406ED9-343A-4102-A58D-888FA71B9F60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285BDDCB-D515-47DD-85B6-463E8E549DC7}">
      <dgm:prSet custT="1"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baseline="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Исполнение бюджета в текущем году</a:t>
          </a:r>
          <a:endParaRPr lang="ru-RU" sz="2100" b="1" baseline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7327BF-DA1C-4B79-B151-F956A3701222}" type="parTrans" cxnId="{A695831D-B4EA-4292-BA09-9D85396F9C68}">
      <dgm:prSet/>
      <dgm:spPr/>
      <dgm:t>
        <a:bodyPr/>
        <a:lstStyle/>
        <a:p>
          <a:endParaRPr lang="ru-RU"/>
        </a:p>
      </dgm:t>
    </dgm:pt>
    <dgm:pt modelId="{C4C9F658-D654-4978-BBF2-EC72016EC9C9}" type="sibTrans" cxnId="{A695831D-B4EA-4292-BA09-9D85396F9C68}">
      <dgm:prSet/>
      <dgm:spPr/>
      <dgm:t>
        <a:bodyPr/>
        <a:lstStyle/>
        <a:p>
          <a:endParaRPr lang="ru-RU"/>
        </a:p>
      </dgm:t>
    </dgm:pt>
    <dgm:pt modelId="{2339A585-800D-4606-A261-AD59D6B8892C}">
      <dgm:prSet custT="1"/>
      <dgm:spPr>
        <a:solidFill>
          <a:srgbClr val="3399FF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i="0" baseline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Формирование отчета об исполнении бюджета за 2020 год</a:t>
          </a:r>
          <a:endParaRPr lang="ru-RU" sz="2100" b="1" i="0" baseline="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BC44C69-8146-4D4B-B107-56553072202A}" type="parTrans" cxnId="{86CA7D03-DF4C-4D1F-A57F-C85F9DA2B1A2}">
      <dgm:prSet/>
      <dgm:spPr/>
      <dgm:t>
        <a:bodyPr/>
        <a:lstStyle/>
        <a:p>
          <a:endParaRPr lang="ru-RU"/>
        </a:p>
      </dgm:t>
    </dgm:pt>
    <dgm:pt modelId="{C562B19E-4659-47B7-9E16-3B41BCA44A96}" type="sibTrans" cxnId="{86CA7D03-DF4C-4D1F-A57F-C85F9DA2B1A2}">
      <dgm:prSet/>
      <dgm:spPr/>
      <dgm:t>
        <a:bodyPr/>
        <a:lstStyle/>
        <a:p>
          <a:endParaRPr lang="ru-RU"/>
        </a:p>
      </dgm:t>
    </dgm:pt>
    <dgm:pt modelId="{C8ED2C6F-F39D-48E3-B3FD-08395D666258}">
      <dgm:prSet custT="1"/>
      <dgm:spPr>
        <a:solidFill>
          <a:srgbClr val="3399FF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i="0" baseline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Утверждение отчета об исполнении бюджета  за 2020 год</a:t>
          </a:r>
          <a:endParaRPr lang="ru-RU" sz="2100" b="1" i="0" baseline="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539EDF-B28F-4533-B2CB-B030F743836E}" type="parTrans" cxnId="{33BD10D0-8884-409D-9F6C-D93896F24FFF}">
      <dgm:prSet/>
      <dgm:spPr/>
      <dgm:t>
        <a:bodyPr/>
        <a:lstStyle/>
        <a:p>
          <a:endParaRPr lang="ru-RU"/>
        </a:p>
      </dgm:t>
    </dgm:pt>
    <dgm:pt modelId="{669EB93C-45BD-4ED6-8693-34AB51A05786}" type="sibTrans" cxnId="{33BD10D0-8884-409D-9F6C-D93896F24FFF}">
      <dgm:prSet/>
      <dgm:spPr/>
      <dgm:t>
        <a:bodyPr/>
        <a:lstStyle/>
        <a:p>
          <a:endParaRPr lang="ru-RU"/>
        </a:p>
      </dgm:t>
    </dgm:pt>
    <dgm:pt modelId="{7C772C6B-89CE-4505-9B26-1F6C3B3E89B2}">
      <dgm:prSet custT="1"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Составление проекта бюджета очередного года</a:t>
          </a:r>
          <a:endParaRPr lang="ru-RU" sz="21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51A3DA-53EE-4353-A703-8E9DB38A9E14}" type="parTrans" cxnId="{FC742789-E014-449A-B0DA-426C5990788B}">
      <dgm:prSet/>
      <dgm:spPr/>
      <dgm:t>
        <a:bodyPr/>
        <a:lstStyle/>
        <a:p>
          <a:endParaRPr lang="ru-RU"/>
        </a:p>
      </dgm:t>
    </dgm:pt>
    <dgm:pt modelId="{AF7AE004-C65F-4CEB-A014-261C9ED1FD09}" type="sibTrans" cxnId="{FC742789-E014-449A-B0DA-426C5990788B}">
      <dgm:prSet/>
      <dgm:spPr/>
      <dgm:t>
        <a:bodyPr/>
        <a:lstStyle/>
        <a:p>
          <a:endParaRPr lang="ru-RU"/>
        </a:p>
      </dgm:t>
    </dgm:pt>
    <dgm:pt modelId="{C9A94A37-E5C9-4EE2-AAE7-71E7180F10E3}">
      <dgm:prSet custT="1"/>
      <dgm:sp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21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Рассмотрение проекта бюджета очередного года</a:t>
          </a:r>
          <a:endParaRPr lang="ru-RU" sz="2100" b="1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0290CDC-318B-4963-8D81-6D18603DDBC8}" type="parTrans" cxnId="{9BFD7463-CFDB-48CF-AC8F-32486EDD1F0F}">
      <dgm:prSet/>
      <dgm:spPr/>
      <dgm:t>
        <a:bodyPr/>
        <a:lstStyle/>
        <a:p>
          <a:endParaRPr lang="ru-RU"/>
        </a:p>
      </dgm:t>
    </dgm:pt>
    <dgm:pt modelId="{A41BB93E-3E2D-4DBC-A036-E202BDC80D02}" type="sibTrans" cxnId="{9BFD7463-CFDB-48CF-AC8F-32486EDD1F0F}">
      <dgm:prSet/>
      <dgm:spPr/>
      <dgm:t>
        <a:bodyPr/>
        <a:lstStyle/>
        <a:p>
          <a:endParaRPr lang="ru-RU"/>
        </a:p>
      </dgm:t>
    </dgm:pt>
    <dgm:pt modelId="{B7BC279E-4459-4B4F-B2F4-D16C2507615D}" type="pres">
      <dgm:prSet presAssocID="{920EB81B-6A93-4AEE-B469-31A37831514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8C90E6B-DC40-4DD0-8632-2EDA63A7C5A4}" type="pres">
      <dgm:prSet presAssocID="{920EB81B-6A93-4AEE-B469-31A378315149}" presName="Name1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6B245E22-3FAC-4963-93FD-55D87B4EBE25}" type="pres">
      <dgm:prSet presAssocID="{920EB81B-6A93-4AEE-B469-31A378315149}" presName="cycle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9F604D72-AC4F-44CA-8219-C70117E1620C}" type="pres">
      <dgm:prSet presAssocID="{920EB81B-6A93-4AEE-B469-31A378315149}" presName="srcNode" presStyleLbl="node1" presStyleIdx="0" presStyleCnt="6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2A01FC8E-835C-4060-A32D-2B7D70AE0F9A}" type="pres">
      <dgm:prSet presAssocID="{920EB81B-6A93-4AEE-B469-31A378315149}" presName="conn" presStyleLbl="parChTrans1D2" presStyleIdx="0" presStyleCnt="1"/>
      <dgm:spPr/>
      <dgm:t>
        <a:bodyPr/>
        <a:lstStyle/>
        <a:p>
          <a:endParaRPr lang="ru-RU"/>
        </a:p>
      </dgm:t>
    </dgm:pt>
    <dgm:pt modelId="{065D5DD6-CA40-4F8F-9510-0F589C8D015D}" type="pres">
      <dgm:prSet presAssocID="{920EB81B-6A93-4AEE-B469-31A378315149}" presName="extraNode" presStyleLbl="node1" presStyleIdx="0" presStyleCnt="6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FE519DB7-7320-483B-B732-405A43133BEC}" type="pres">
      <dgm:prSet presAssocID="{920EB81B-6A93-4AEE-B469-31A378315149}" presName="dstNode" presStyleLbl="node1" presStyleIdx="0" presStyleCnt="6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E5A26F2E-8FAB-4B9C-B020-ACADEA2672E4}" type="pres">
      <dgm:prSet presAssocID="{5B3A000D-C939-410C-A862-B6A0428688BE}" presName="text_1" presStyleLbl="node1" presStyleIdx="0" presStyleCnt="6" custScaleX="105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2E205-0CDF-4999-A71F-D3FC04441CAA}" type="pres">
      <dgm:prSet presAssocID="{5B3A000D-C939-410C-A862-B6A0428688BE}" presName="accent_1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FBAD7B48-C68C-48F7-8680-7A8003A35231}" type="pres">
      <dgm:prSet presAssocID="{5B3A000D-C939-410C-A862-B6A0428688BE}" presName="accentRepeatNode" presStyleLbl="solidFgAcc1" presStyleIdx="0" presStyleCnt="6"/>
      <dgm:spPr>
        <a:solidFill>
          <a:srgbClr val="00B0F0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1B54CD6-FA76-4DA0-97E6-12ABE40805D6}" type="pres">
      <dgm:prSet presAssocID="{285BDDCB-D515-47DD-85B6-463E8E549DC7}" presName="text_2" presStyleLbl="node1" presStyleIdx="1" presStyleCnt="6" custScaleX="103188" custLinFactNeighborX="816" custLinFactNeighborY="7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0EEBD-A7E4-4BFD-B662-BC129BC6D93D}" type="pres">
      <dgm:prSet presAssocID="{285BDDCB-D515-47DD-85B6-463E8E549DC7}" presName="accent_2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3D641D54-C1FF-4DF8-9AA9-56FCD153F966}" type="pres">
      <dgm:prSet presAssocID="{285BDDCB-D515-47DD-85B6-463E8E549DC7}" presName="accentRepeatNode" presStyleLbl="solidFgAcc1" presStyleIdx="1" presStyleCnt="6"/>
      <dgm:spPr>
        <a:solidFill>
          <a:srgbClr val="00B0F0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1B366DC9-E4F7-4886-B83B-2BD5E54DF5E3}" type="pres">
      <dgm:prSet presAssocID="{2339A585-800D-4606-A261-AD59D6B8892C}" presName="text_3" presStyleLbl="node1" presStyleIdx="2" presStyleCnt="6" custScaleX="106831" custScaleY="131868" custLinFactNeighborX="-833" custLinFactNeighborY="2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2A4CA-5630-4B5C-B5FD-CED68033E7E8}" type="pres">
      <dgm:prSet presAssocID="{2339A585-800D-4606-A261-AD59D6B8892C}" presName="accent_3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756FED84-264D-477A-A75B-412D06903BCA}" type="pres">
      <dgm:prSet presAssocID="{2339A585-800D-4606-A261-AD59D6B8892C}" presName="accentRepeatNode" presStyleLbl="solidFgAcc1" presStyleIdx="2" presStyleCnt="6" custLinFactNeighborX="-22812" custLinFactNeighborY="-3016"/>
      <dgm:spPr>
        <a:solidFill>
          <a:srgbClr val="FFC000"/>
        </a:solidFill>
        <a:ln>
          <a:solidFill>
            <a:srgbClr val="CC990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EC32D5C-3CCA-4997-8EF2-0C99295BF77D}" type="pres">
      <dgm:prSet presAssocID="{C8ED2C6F-F39D-48E3-B3FD-08395D666258}" presName="text_4" presStyleLbl="node1" presStyleIdx="3" presStyleCnt="6" custScaleX="105035" custScaleY="128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29A0B-FB39-4BE9-8E1E-3251BE140D1D}" type="pres">
      <dgm:prSet presAssocID="{C8ED2C6F-F39D-48E3-B3FD-08395D666258}" presName="accent_4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03D34A37-AA95-4706-84D9-5DF39F90D459}" type="pres">
      <dgm:prSet presAssocID="{C8ED2C6F-F39D-48E3-B3FD-08395D666258}" presName="accentRepeatNode" presStyleLbl="solidFgAcc1" presStyleIdx="3" presStyleCnt="6" custLinFactNeighborX="-21012" custLinFactNeighborY="-9954"/>
      <dgm:spPr>
        <a:solidFill>
          <a:srgbClr val="FFC000"/>
        </a:solidFill>
        <a:ln>
          <a:solidFill>
            <a:srgbClr val="CC990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ECBA8AC-2C43-4654-9652-08C6B1E3A661}" type="pres">
      <dgm:prSet presAssocID="{7C772C6B-89CE-4505-9B26-1F6C3B3E89B2}" presName="text_5" presStyleLbl="node1" presStyleIdx="4" presStyleCnt="6" custScaleX="104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22E58A-BD78-49EA-BC7C-A8B5CE8C0D2C}" type="pres">
      <dgm:prSet presAssocID="{7C772C6B-89CE-4505-9B26-1F6C3B3E89B2}" presName="accent_5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94DADFE4-25C2-4D98-8D47-F3B87E29BAD9}" type="pres">
      <dgm:prSet presAssocID="{7C772C6B-89CE-4505-9B26-1F6C3B3E89B2}" presName="accentRepeatNode" presStyleLbl="solidFgAcc1" presStyleIdx="4" presStyleCnt="6" custLinFactNeighborX="-19584" custLinFactNeighborY="-1483"/>
      <dgm:spPr>
        <a:solidFill>
          <a:srgbClr val="00B0F0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44DC7F19-0CF8-4565-82BA-AF397991A5DD}" type="pres">
      <dgm:prSet presAssocID="{C9A94A37-E5C9-4EE2-AAE7-71E7180F10E3}" presName="text_6" presStyleLbl="node1" presStyleIdx="5" presStyleCnt="6" custScaleX="104628" custScaleY="101362" custLinFactNeighborX="760" custLinFactNeighborY="25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51007-C372-4636-A671-E834E2E2EDE4}" type="pres">
      <dgm:prSet presAssocID="{C9A94A37-E5C9-4EE2-AAE7-71E7180F10E3}" presName="accent_6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BD311CBB-C164-4823-A3A0-7971BBC7B09C}" type="pres">
      <dgm:prSet presAssocID="{C9A94A37-E5C9-4EE2-AAE7-71E7180F10E3}" presName="accentRepeatNode" presStyleLbl="solidFgAcc1" presStyleIdx="5" presStyleCnt="6"/>
      <dgm:spPr>
        <a:solidFill>
          <a:srgbClr val="00B0F0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</dgm:ptLst>
  <dgm:cxnLst>
    <dgm:cxn modelId="{FC742789-E014-449A-B0DA-426C5990788B}" srcId="{920EB81B-6A93-4AEE-B469-31A378315149}" destId="{7C772C6B-89CE-4505-9B26-1F6C3B3E89B2}" srcOrd="4" destOrd="0" parTransId="{6251A3DA-53EE-4353-A703-8E9DB38A9E14}" sibTransId="{AF7AE004-C65F-4CEB-A014-261C9ED1FD09}"/>
    <dgm:cxn modelId="{4D406ED9-343A-4102-A58D-888FA71B9F60}" srcId="{920EB81B-6A93-4AEE-B469-31A378315149}" destId="{5B3A000D-C939-410C-A862-B6A0428688BE}" srcOrd="0" destOrd="0" parTransId="{12377D55-2213-4E59-BEA5-DCB3DAD34224}" sibTransId="{DEBBA60E-667F-446E-ACD6-B39244829B68}"/>
    <dgm:cxn modelId="{072BCAA3-779C-4E48-B971-5BF83670EA5F}" type="presOf" srcId="{2339A585-800D-4606-A261-AD59D6B8892C}" destId="{1B366DC9-E4F7-4886-B83B-2BD5E54DF5E3}" srcOrd="0" destOrd="0" presId="urn:microsoft.com/office/officeart/2008/layout/VerticalCurvedList"/>
    <dgm:cxn modelId="{1B1E90AE-DE9B-4EB3-81CD-98328F1124E6}" type="presOf" srcId="{285BDDCB-D515-47DD-85B6-463E8E549DC7}" destId="{71B54CD6-FA76-4DA0-97E6-12ABE40805D6}" srcOrd="0" destOrd="0" presId="urn:microsoft.com/office/officeart/2008/layout/VerticalCurvedList"/>
    <dgm:cxn modelId="{FFADE260-C898-40BC-A36C-F809D655DC59}" type="presOf" srcId="{C9A94A37-E5C9-4EE2-AAE7-71E7180F10E3}" destId="{44DC7F19-0CF8-4565-82BA-AF397991A5DD}" srcOrd="0" destOrd="0" presId="urn:microsoft.com/office/officeart/2008/layout/VerticalCurvedList"/>
    <dgm:cxn modelId="{86CA7D03-DF4C-4D1F-A57F-C85F9DA2B1A2}" srcId="{920EB81B-6A93-4AEE-B469-31A378315149}" destId="{2339A585-800D-4606-A261-AD59D6B8892C}" srcOrd="2" destOrd="0" parTransId="{5BC44C69-8146-4D4B-B107-56553072202A}" sibTransId="{C562B19E-4659-47B7-9E16-3B41BCA44A96}"/>
    <dgm:cxn modelId="{4F2618A3-8A66-43DB-928C-D7EB1EE378A6}" type="presOf" srcId="{C8ED2C6F-F39D-48E3-B3FD-08395D666258}" destId="{7EC32D5C-3CCA-4997-8EF2-0C99295BF77D}" srcOrd="0" destOrd="0" presId="urn:microsoft.com/office/officeart/2008/layout/VerticalCurvedList"/>
    <dgm:cxn modelId="{67B5D5FE-0A00-4B5B-A2E9-C4FB9DCBD56A}" type="presOf" srcId="{DEBBA60E-667F-446E-ACD6-B39244829B68}" destId="{2A01FC8E-835C-4060-A32D-2B7D70AE0F9A}" srcOrd="0" destOrd="0" presId="urn:microsoft.com/office/officeart/2008/layout/VerticalCurvedList"/>
    <dgm:cxn modelId="{33BD10D0-8884-409D-9F6C-D93896F24FFF}" srcId="{920EB81B-6A93-4AEE-B469-31A378315149}" destId="{C8ED2C6F-F39D-48E3-B3FD-08395D666258}" srcOrd="3" destOrd="0" parTransId="{FB539EDF-B28F-4533-B2CB-B030F743836E}" sibTransId="{669EB93C-45BD-4ED6-8693-34AB51A05786}"/>
    <dgm:cxn modelId="{A695831D-B4EA-4292-BA09-9D85396F9C68}" srcId="{920EB81B-6A93-4AEE-B469-31A378315149}" destId="{285BDDCB-D515-47DD-85B6-463E8E549DC7}" srcOrd="1" destOrd="0" parTransId="{2E7327BF-DA1C-4B79-B151-F956A3701222}" sibTransId="{C4C9F658-D654-4978-BBF2-EC72016EC9C9}"/>
    <dgm:cxn modelId="{0D2FE76A-CB56-4CD9-AAAA-85FEB04B676F}" type="presOf" srcId="{920EB81B-6A93-4AEE-B469-31A378315149}" destId="{B7BC279E-4459-4B4F-B2F4-D16C2507615D}" srcOrd="0" destOrd="0" presId="urn:microsoft.com/office/officeart/2008/layout/VerticalCurvedList"/>
    <dgm:cxn modelId="{9BFD7463-CFDB-48CF-AC8F-32486EDD1F0F}" srcId="{920EB81B-6A93-4AEE-B469-31A378315149}" destId="{C9A94A37-E5C9-4EE2-AAE7-71E7180F10E3}" srcOrd="5" destOrd="0" parTransId="{30290CDC-318B-4963-8D81-6D18603DDBC8}" sibTransId="{A41BB93E-3E2D-4DBC-A036-E202BDC80D02}"/>
    <dgm:cxn modelId="{D3136C7F-B14A-4B9F-AD7B-7D845DCC483C}" type="presOf" srcId="{7C772C6B-89CE-4505-9B26-1F6C3B3E89B2}" destId="{7ECBA8AC-2C43-4654-9652-08C6B1E3A661}" srcOrd="0" destOrd="0" presId="urn:microsoft.com/office/officeart/2008/layout/VerticalCurvedList"/>
    <dgm:cxn modelId="{1402C4E2-5353-4860-B7C2-BCCE3ADACDD9}" type="presOf" srcId="{5B3A000D-C939-410C-A862-B6A0428688BE}" destId="{E5A26F2E-8FAB-4B9C-B020-ACADEA2672E4}" srcOrd="0" destOrd="0" presId="urn:microsoft.com/office/officeart/2008/layout/VerticalCurvedList"/>
    <dgm:cxn modelId="{636CB84E-B073-44F8-BEA8-A3F8F3D2D16D}" type="presParOf" srcId="{B7BC279E-4459-4B4F-B2F4-D16C2507615D}" destId="{28C90E6B-DC40-4DD0-8632-2EDA63A7C5A4}" srcOrd="0" destOrd="0" presId="urn:microsoft.com/office/officeart/2008/layout/VerticalCurvedList"/>
    <dgm:cxn modelId="{A5606B9E-2180-48B7-873C-6364C6A5F1DD}" type="presParOf" srcId="{28C90E6B-DC40-4DD0-8632-2EDA63A7C5A4}" destId="{6B245E22-3FAC-4963-93FD-55D87B4EBE25}" srcOrd="0" destOrd="0" presId="urn:microsoft.com/office/officeart/2008/layout/VerticalCurvedList"/>
    <dgm:cxn modelId="{BCF1A8A2-24C6-4C98-938F-63D8DF5BA249}" type="presParOf" srcId="{6B245E22-3FAC-4963-93FD-55D87B4EBE25}" destId="{9F604D72-AC4F-44CA-8219-C70117E1620C}" srcOrd="0" destOrd="0" presId="urn:microsoft.com/office/officeart/2008/layout/VerticalCurvedList"/>
    <dgm:cxn modelId="{CB4FC445-AA6C-479A-9D66-6A94236B2540}" type="presParOf" srcId="{6B245E22-3FAC-4963-93FD-55D87B4EBE25}" destId="{2A01FC8E-835C-4060-A32D-2B7D70AE0F9A}" srcOrd="1" destOrd="0" presId="urn:microsoft.com/office/officeart/2008/layout/VerticalCurvedList"/>
    <dgm:cxn modelId="{2E396BA0-46E7-419B-8B82-319222B3C728}" type="presParOf" srcId="{6B245E22-3FAC-4963-93FD-55D87B4EBE25}" destId="{065D5DD6-CA40-4F8F-9510-0F589C8D015D}" srcOrd="2" destOrd="0" presId="urn:microsoft.com/office/officeart/2008/layout/VerticalCurvedList"/>
    <dgm:cxn modelId="{EAD4B520-BEF9-4EBC-AB7D-14AB9033180E}" type="presParOf" srcId="{6B245E22-3FAC-4963-93FD-55D87B4EBE25}" destId="{FE519DB7-7320-483B-B732-405A43133BEC}" srcOrd="3" destOrd="0" presId="urn:microsoft.com/office/officeart/2008/layout/VerticalCurvedList"/>
    <dgm:cxn modelId="{1540B2E0-8A02-4878-9A04-2AA7210E1230}" type="presParOf" srcId="{28C90E6B-DC40-4DD0-8632-2EDA63A7C5A4}" destId="{E5A26F2E-8FAB-4B9C-B020-ACADEA2672E4}" srcOrd="1" destOrd="0" presId="urn:microsoft.com/office/officeart/2008/layout/VerticalCurvedList"/>
    <dgm:cxn modelId="{406F2FB3-2B14-4FF2-A2E6-96D7B80ABF91}" type="presParOf" srcId="{28C90E6B-DC40-4DD0-8632-2EDA63A7C5A4}" destId="{DC42E205-0CDF-4999-A71F-D3FC04441CAA}" srcOrd="2" destOrd="0" presId="urn:microsoft.com/office/officeart/2008/layout/VerticalCurvedList"/>
    <dgm:cxn modelId="{8324B615-C424-43ED-9E0E-740A3EC3C890}" type="presParOf" srcId="{DC42E205-0CDF-4999-A71F-D3FC04441CAA}" destId="{FBAD7B48-C68C-48F7-8680-7A8003A35231}" srcOrd="0" destOrd="0" presId="urn:microsoft.com/office/officeart/2008/layout/VerticalCurvedList"/>
    <dgm:cxn modelId="{1C549C39-0A77-4E01-A807-ADBDF41A2715}" type="presParOf" srcId="{28C90E6B-DC40-4DD0-8632-2EDA63A7C5A4}" destId="{71B54CD6-FA76-4DA0-97E6-12ABE40805D6}" srcOrd="3" destOrd="0" presId="urn:microsoft.com/office/officeart/2008/layout/VerticalCurvedList"/>
    <dgm:cxn modelId="{A2B66014-EF13-428D-9504-07C7CB3BF468}" type="presParOf" srcId="{28C90E6B-DC40-4DD0-8632-2EDA63A7C5A4}" destId="{D900EEBD-A7E4-4BFD-B662-BC129BC6D93D}" srcOrd="4" destOrd="0" presId="urn:microsoft.com/office/officeart/2008/layout/VerticalCurvedList"/>
    <dgm:cxn modelId="{FE2E3DAA-FBCF-4D78-887B-EBD99A14BE80}" type="presParOf" srcId="{D900EEBD-A7E4-4BFD-B662-BC129BC6D93D}" destId="{3D641D54-C1FF-4DF8-9AA9-56FCD153F966}" srcOrd="0" destOrd="0" presId="urn:microsoft.com/office/officeart/2008/layout/VerticalCurvedList"/>
    <dgm:cxn modelId="{83237BFC-C724-407A-812E-71173477354F}" type="presParOf" srcId="{28C90E6B-DC40-4DD0-8632-2EDA63A7C5A4}" destId="{1B366DC9-E4F7-4886-B83B-2BD5E54DF5E3}" srcOrd="5" destOrd="0" presId="urn:microsoft.com/office/officeart/2008/layout/VerticalCurvedList"/>
    <dgm:cxn modelId="{C60BF257-960C-4F39-8C9B-99B9CF659C76}" type="presParOf" srcId="{28C90E6B-DC40-4DD0-8632-2EDA63A7C5A4}" destId="{2D92A4CA-5630-4B5C-B5FD-CED68033E7E8}" srcOrd="6" destOrd="0" presId="urn:microsoft.com/office/officeart/2008/layout/VerticalCurvedList"/>
    <dgm:cxn modelId="{5121CBE4-F98B-4CB7-AB03-F93400B017BD}" type="presParOf" srcId="{2D92A4CA-5630-4B5C-B5FD-CED68033E7E8}" destId="{756FED84-264D-477A-A75B-412D06903BCA}" srcOrd="0" destOrd="0" presId="urn:microsoft.com/office/officeart/2008/layout/VerticalCurvedList"/>
    <dgm:cxn modelId="{ED61168A-BAC6-43AE-9EA7-A406D605DE43}" type="presParOf" srcId="{28C90E6B-DC40-4DD0-8632-2EDA63A7C5A4}" destId="{7EC32D5C-3CCA-4997-8EF2-0C99295BF77D}" srcOrd="7" destOrd="0" presId="urn:microsoft.com/office/officeart/2008/layout/VerticalCurvedList"/>
    <dgm:cxn modelId="{F9ACF589-0812-4DD8-BEF9-9B376828C6FD}" type="presParOf" srcId="{28C90E6B-DC40-4DD0-8632-2EDA63A7C5A4}" destId="{C8629A0B-FB39-4BE9-8E1E-3251BE140D1D}" srcOrd="8" destOrd="0" presId="urn:microsoft.com/office/officeart/2008/layout/VerticalCurvedList"/>
    <dgm:cxn modelId="{C891FF1F-8E87-4235-B060-65A717972C9B}" type="presParOf" srcId="{C8629A0B-FB39-4BE9-8E1E-3251BE140D1D}" destId="{03D34A37-AA95-4706-84D9-5DF39F90D459}" srcOrd="0" destOrd="0" presId="urn:microsoft.com/office/officeart/2008/layout/VerticalCurvedList"/>
    <dgm:cxn modelId="{607426B0-9209-4A7A-95F5-F659334A9C8C}" type="presParOf" srcId="{28C90E6B-DC40-4DD0-8632-2EDA63A7C5A4}" destId="{7ECBA8AC-2C43-4654-9652-08C6B1E3A661}" srcOrd="9" destOrd="0" presId="urn:microsoft.com/office/officeart/2008/layout/VerticalCurvedList"/>
    <dgm:cxn modelId="{6F2B8144-C3E5-4594-9DC2-7E4FED5A046B}" type="presParOf" srcId="{28C90E6B-DC40-4DD0-8632-2EDA63A7C5A4}" destId="{8922E58A-BD78-49EA-BC7C-A8B5CE8C0D2C}" srcOrd="10" destOrd="0" presId="urn:microsoft.com/office/officeart/2008/layout/VerticalCurvedList"/>
    <dgm:cxn modelId="{9AB19277-2606-484D-8B5E-241704BD8A97}" type="presParOf" srcId="{8922E58A-BD78-49EA-BC7C-A8B5CE8C0D2C}" destId="{94DADFE4-25C2-4D98-8D47-F3B87E29BAD9}" srcOrd="0" destOrd="0" presId="urn:microsoft.com/office/officeart/2008/layout/VerticalCurvedList"/>
    <dgm:cxn modelId="{2AF6E4F0-24BB-4BA4-B790-BBA355199185}" type="presParOf" srcId="{28C90E6B-DC40-4DD0-8632-2EDA63A7C5A4}" destId="{44DC7F19-0CF8-4565-82BA-AF397991A5DD}" srcOrd="11" destOrd="0" presId="urn:microsoft.com/office/officeart/2008/layout/VerticalCurvedList"/>
    <dgm:cxn modelId="{0B03FB80-94FD-4CAB-8322-376BB6A75A3E}" type="presParOf" srcId="{28C90E6B-DC40-4DD0-8632-2EDA63A7C5A4}" destId="{9A951007-C372-4636-A671-E834E2E2EDE4}" srcOrd="12" destOrd="0" presId="urn:microsoft.com/office/officeart/2008/layout/VerticalCurvedList"/>
    <dgm:cxn modelId="{0BCB099B-DD92-43E7-AE49-D8253D6666B1}" type="presParOf" srcId="{9A951007-C372-4636-A671-E834E2E2EDE4}" destId="{BD311CBB-C164-4823-A3A0-7971BBC7B0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BFC176-2BFD-41C1-A6A2-4B92166C609E}" type="doc">
      <dgm:prSet loTypeId="urn:microsoft.com/office/officeart/2005/8/layout/lProcess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807B818-DBB2-431F-9C9D-9A84079D1ADB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solidFill>
            <a:srgbClr val="00B050"/>
          </a:solidFill>
        </a:ln>
      </dgm:spPr>
      <dgm:t>
        <a:bodyPr/>
        <a:lstStyle/>
        <a:p>
          <a:pPr marL="0" algn="ctr" defTabSz="457200" rtl="0" eaLnBrk="1" latinLnBrk="0" hangingPunct="1"/>
          <a:r>
            <a:rPr lang="ru-RU" sz="4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rPr>
            <a:t>1 918 </a:t>
          </a:r>
        </a:p>
        <a:p>
          <a:pPr algn="ctr" defTabSz="711200"/>
          <a:r>
            <a:rPr lang="ru-RU" sz="1600" b="1" kern="1200" dirty="0" smtClean="0">
              <a:solidFill>
                <a:srgbClr val="002060"/>
              </a:solidFill>
              <a:latin typeface="Palatino Linotype" panose="02040502050505030304" pitchFamily="18" charset="0"/>
              <a:cs typeface="Times New Roman" pitchFamily="18" charset="0"/>
            </a:rPr>
            <a:t>НАЛОГОВЫЕ     ДОХОДЫ </a:t>
          </a:r>
        </a:p>
      </dgm:t>
    </dgm:pt>
    <dgm:pt modelId="{CBE8AC48-012F-4B92-B1B9-6BDA7D13569B}" type="parTrans" cxnId="{95DA8B96-C33A-429C-9D00-1AB1D38C3EBF}">
      <dgm:prSet/>
      <dgm:spPr/>
      <dgm:t>
        <a:bodyPr/>
        <a:lstStyle/>
        <a:p>
          <a:endParaRPr lang="ru-RU"/>
        </a:p>
      </dgm:t>
    </dgm:pt>
    <dgm:pt modelId="{0B646054-0063-42AA-8350-EFE53721D0EA}" type="sibTrans" cxnId="{95DA8B96-C33A-429C-9D00-1AB1D38C3EBF}">
      <dgm:prSet/>
      <dgm:spPr/>
      <dgm:t>
        <a:bodyPr/>
        <a:lstStyle/>
        <a:p>
          <a:endParaRPr lang="ru-RU"/>
        </a:p>
      </dgm:t>
    </dgm:pt>
    <dgm:pt modelId="{B6C934F9-8645-4A11-BA93-226E96D5C13A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ru-RU" sz="4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rPr>
            <a:t>344</a:t>
          </a:r>
        </a:p>
        <a:p>
          <a:r>
            <a:rPr lang="ru-RU" sz="1600" b="1" kern="1200" dirty="0" smtClean="0">
              <a:solidFill>
                <a:srgbClr val="002060"/>
              </a:solidFill>
              <a:latin typeface="Palatino Linotype" panose="02040502050505030304" pitchFamily="18" charset="0"/>
              <a:cs typeface="Times New Roman" pitchFamily="18" charset="0"/>
            </a:rPr>
            <a:t>НЕНАЛОГОВЫЕ ДОХОДЫ </a:t>
          </a:r>
        </a:p>
      </dgm:t>
    </dgm:pt>
    <dgm:pt modelId="{ADB93F5B-CDC9-4717-B708-227A17610630}" type="parTrans" cxnId="{3753AA2C-F829-40BA-85C2-3A280950C663}">
      <dgm:prSet/>
      <dgm:spPr/>
      <dgm:t>
        <a:bodyPr/>
        <a:lstStyle/>
        <a:p>
          <a:endParaRPr lang="ru-RU"/>
        </a:p>
      </dgm:t>
    </dgm:pt>
    <dgm:pt modelId="{D17483F7-0E4C-4AB4-AC57-4416CFF51FCA}" type="sibTrans" cxnId="{3753AA2C-F829-40BA-85C2-3A280950C663}">
      <dgm:prSet/>
      <dgm:spPr/>
      <dgm:t>
        <a:bodyPr/>
        <a:lstStyle/>
        <a:p>
          <a:endParaRPr lang="ru-RU"/>
        </a:p>
      </dgm:t>
    </dgm:pt>
    <dgm:pt modelId="{891BF925-ACC5-4E2D-8366-3559EF090E50}" type="pres">
      <dgm:prSet presAssocID="{84BFC176-2BFD-41C1-A6A2-4B92166C60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2641F4-9B41-41DD-BCBE-E99C1CCAAE25}" type="pres">
      <dgm:prSet presAssocID="{2807B818-DBB2-431F-9C9D-9A84079D1ADB}" presName="vertFlow" presStyleCnt="0"/>
      <dgm:spPr/>
    </dgm:pt>
    <dgm:pt modelId="{E5B3A4F9-A58C-41D1-B0CC-B3FC2026323E}" type="pres">
      <dgm:prSet presAssocID="{2807B818-DBB2-431F-9C9D-9A84079D1ADB}" presName="header" presStyleLbl="node1" presStyleIdx="0" presStyleCnt="2" custScaleX="44596" custScaleY="74051" custLinFactNeighborX="-10889" custLinFactNeighborY="-7884"/>
      <dgm:spPr/>
      <dgm:t>
        <a:bodyPr/>
        <a:lstStyle/>
        <a:p>
          <a:endParaRPr lang="ru-RU"/>
        </a:p>
      </dgm:t>
    </dgm:pt>
    <dgm:pt modelId="{0B325B42-4397-4FE5-AD00-832AA4EA5BAF}" type="pres">
      <dgm:prSet presAssocID="{2807B818-DBB2-431F-9C9D-9A84079D1ADB}" presName="hSp" presStyleCnt="0"/>
      <dgm:spPr/>
    </dgm:pt>
    <dgm:pt modelId="{FFFFB91F-0701-4518-84A9-4CB3B67B5A67}" type="pres">
      <dgm:prSet presAssocID="{B6C934F9-8645-4A11-BA93-226E96D5C13A}" presName="vertFlow" presStyleCnt="0"/>
      <dgm:spPr/>
    </dgm:pt>
    <dgm:pt modelId="{D1A4749D-E5D4-4C1E-994F-043C36D5CE4F}" type="pres">
      <dgm:prSet presAssocID="{B6C934F9-8645-4A11-BA93-226E96D5C13A}" presName="header" presStyleLbl="node1" presStyleIdx="1" presStyleCnt="2" custScaleX="45260" custScaleY="70962" custLinFactNeighborX="13208" custLinFactNeighborY="-3765"/>
      <dgm:spPr/>
      <dgm:t>
        <a:bodyPr/>
        <a:lstStyle/>
        <a:p>
          <a:endParaRPr lang="ru-RU"/>
        </a:p>
      </dgm:t>
    </dgm:pt>
  </dgm:ptLst>
  <dgm:cxnLst>
    <dgm:cxn modelId="{3753AA2C-F829-40BA-85C2-3A280950C663}" srcId="{84BFC176-2BFD-41C1-A6A2-4B92166C609E}" destId="{B6C934F9-8645-4A11-BA93-226E96D5C13A}" srcOrd="1" destOrd="0" parTransId="{ADB93F5B-CDC9-4717-B708-227A17610630}" sibTransId="{D17483F7-0E4C-4AB4-AC57-4416CFF51FCA}"/>
    <dgm:cxn modelId="{1139B84E-1C66-432B-978A-149001D293FF}" type="presOf" srcId="{B6C934F9-8645-4A11-BA93-226E96D5C13A}" destId="{D1A4749D-E5D4-4C1E-994F-043C36D5CE4F}" srcOrd="0" destOrd="0" presId="urn:microsoft.com/office/officeart/2005/8/layout/lProcess1"/>
    <dgm:cxn modelId="{89050E2C-0FB5-4C0A-B543-10D9285B3111}" type="presOf" srcId="{2807B818-DBB2-431F-9C9D-9A84079D1ADB}" destId="{E5B3A4F9-A58C-41D1-B0CC-B3FC2026323E}" srcOrd="0" destOrd="0" presId="urn:microsoft.com/office/officeart/2005/8/layout/lProcess1"/>
    <dgm:cxn modelId="{95DA8B96-C33A-429C-9D00-1AB1D38C3EBF}" srcId="{84BFC176-2BFD-41C1-A6A2-4B92166C609E}" destId="{2807B818-DBB2-431F-9C9D-9A84079D1ADB}" srcOrd="0" destOrd="0" parTransId="{CBE8AC48-012F-4B92-B1B9-6BDA7D13569B}" sibTransId="{0B646054-0063-42AA-8350-EFE53721D0EA}"/>
    <dgm:cxn modelId="{05290B78-1728-45CB-9728-56444C7170E5}" type="presOf" srcId="{84BFC176-2BFD-41C1-A6A2-4B92166C609E}" destId="{891BF925-ACC5-4E2D-8366-3559EF090E50}" srcOrd="0" destOrd="0" presId="urn:microsoft.com/office/officeart/2005/8/layout/lProcess1"/>
    <dgm:cxn modelId="{F660906A-6E35-462C-A434-0657776DE5F7}" type="presParOf" srcId="{891BF925-ACC5-4E2D-8366-3559EF090E50}" destId="{B32641F4-9B41-41DD-BCBE-E99C1CCAAE25}" srcOrd="0" destOrd="0" presId="urn:microsoft.com/office/officeart/2005/8/layout/lProcess1"/>
    <dgm:cxn modelId="{14EEBFE4-1B3B-4BF0-AC4F-3D7EA66A2AC7}" type="presParOf" srcId="{B32641F4-9B41-41DD-BCBE-E99C1CCAAE25}" destId="{E5B3A4F9-A58C-41D1-B0CC-B3FC2026323E}" srcOrd="0" destOrd="0" presId="urn:microsoft.com/office/officeart/2005/8/layout/lProcess1"/>
    <dgm:cxn modelId="{5A27B79A-8ED3-46FA-95D2-E95F5B8F1A28}" type="presParOf" srcId="{891BF925-ACC5-4E2D-8366-3559EF090E50}" destId="{0B325B42-4397-4FE5-AD00-832AA4EA5BAF}" srcOrd="1" destOrd="0" presId="urn:microsoft.com/office/officeart/2005/8/layout/lProcess1"/>
    <dgm:cxn modelId="{6AA1EF00-D5CD-4306-AD81-E1321ADEC1E5}" type="presParOf" srcId="{891BF925-ACC5-4E2D-8366-3559EF090E50}" destId="{FFFFB91F-0701-4518-84A9-4CB3B67B5A67}" srcOrd="2" destOrd="0" presId="urn:microsoft.com/office/officeart/2005/8/layout/lProcess1"/>
    <dgm:cxn modelId="{83B9F059-C4C9-426A-9228-18FD42345964}" type="presParOf" srcId="{FFFFB91F-0701-4518-84A9-4CB3B67B5A67}" destId="{D1A4749D-E5D4-4C1E-994F-043C36D5CE4F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BFC176-2BFD-41C1-A6A2-4B92166C609E}" type="doc">
      <dgm:prSet loTypeId="urn:microsoft.com/office/officeart/2005/8/layout/lProcess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807B818-DBB2-431F-9C9D-9A84079D1ADB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Субсидии</a:t>
          </a:r>
        </a:p>
      </dgm:t>
    </dgm:pt>
    <dgm:pt modelId="{CBE8AC48-012F-4B92-B1B9-6BDA7D13569B}" type="parTrans" cxnId="{95DA8B96-C33A-429C-9D00-1AB1D38C3EBF}">
      <dgm:prSet/>
      <dgm:spPr/>
      <dgm:t>
        <a:bodyPr/>
        <a:lstStyle/>
        <a:p>
          <a:endParaRPr lang="ru-RU"/>
        </a:p>
      </dgm:t>
    </dgm:pt>
    <dgm:pt modelId="{0B646054-0063-42AA-8350-EFE53721D0EA}" type="sibTrans" cxnId="{95DA8B96-C33A-429C-9D00-1AB1D38C3EBF}">
      <dgm:prSet/>
      <dgm:spPr/>
      <dgm:t>
        <a:bodyPr/>
        <a:lstStyle/>
        <a:p>
          <a:endParaRPr lang="ru-RU"/>
        </a:p>
      </dgm:t>
    </dgm:pt>
    <dgm:pt modelId="{EB94BD30-5B37-473C-A6B3-9AD985982168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Иные межбюджетные трансферты</a:t>
          </a:r>
        </a:p>
      </dgm:t>
    </dgm:pt>
    <dgm:pt modelId="{39FB2EAC-4DAD-4D24-9A7B-8FDFCF86CC17}" type="parTrans" cxnId="{3E5BF7AE-B9EE-4669-BCA6-349E5EEEA0EB}">
      <dgm:prSet/>
      <dgm:spPr/>
      <dgm:t>
        <a:bodyPr/>
        <a:lstStyle/>
        <a:p>
          <a:endParaRPr lang="ru-RU"/>
        </a:p>
      </dgm:t>
    </dgm:pt>
    <dgm:pt modelId="{F86A1DF5-31E2-4770-BE4A-C2D992BF6CEB}" type="sibTrans" cxnId="{3E5BF7AE-B9EE-4669-BCA6-349E5EEEA0EB}">
      <dgm:prSet/>
      <dgm:spPr/>
      <dgm:t>
        <a:bodyPr/>
        <a:lstStyle/>
        <a:p>
          <a:endParaRPr lang="ru-RU"/>
        </a:p>
      </dgm:t>
    </dgm:pt>
    <dgm:pt modelId="{1931274F-5341-40EA-836F-EB5D0C4B113E}">
      <dgm:prSet custT="1"/>
      <dgm:spPr>
        <a:solidFill>
          <a:srgbClr val="6666FF"/>
        </a:solidFill>
        <a:ln>
          <a:solidFill>
            <a:srgbClr val="6666FF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Субвенции</a:t>
          </a:r>
          <a:endParaRPr lang="ru-RU" sz="2000" b="1" dirty="0">
            <a:solidFill>
              <a:schemeClr val="bg1"/>
            </a:solidFill>
            <a:latin typeface="+mn-lt"/>
            <a:cs typeface="Times New Roman" pitchFamily="18" charset="0"/>
          </a:endParaRPr>
        </a:p>
      </dgm:t>
    </dgm:pt>
    <dgm:pt modelId="{79202737-EE1A-4025-9537-B95266481393}" type="parTrans" cxnId="{A411BB7F-8102-40BC-8660-57803B7CF7B4}">
      <dgm:prSet/>
      <dgm:spPr/>
      <dgm:t>
        <a:bodyPr/>
        <a:lstStyle/>
        <a:p>
          <a:endParaRPr lang="ru-RU"/>
        </a:p>
      </dgm:t>
    </dgm:pt>
    <dgm:pt modelId="{405D0AB5-C9AB-48EB-9262-661272F1D17F}" type="sibTrans" cxnId="{A411BB7F-8102-40BC-8660-57803B7CF7B4}">
      <dgm:prSet/>
      <dgm:spPr/>
      <dgm:t>
        <a:bodyPr/>
        <a:lstStyle/>
        <a:p>
          <a:endParaRPr lang="ru-RU"/>
        </a:p>
      </dgm:t>
    </dgm:pt>
    <dgm:pt modelId="{213945C5-4A8E-4054-9E27-AD85BF16710D}">
      <dgm:prSet custT="1"/>
      <dgm:spPr>
        <a:solidFill>
          <a:srgbClr val="FF0000">
            <a:alpha val="90000"/>
          </a:srgbClr>
        </a:solidFill>
        <a:ln>
          <a:solidFill>
            <a:srgbClr val="FF0000">
              <a:alpha val="90000"/>
            </a:srgbClr>
          </a:solidFill>
        </a:ln>
      </dgm:spPr>
      <dgm:t>
        <a:bodyPr/>
        <a:lstStyle/>
        <a:p>
          <a:r>
            <a:rPr lang="ru-RU" sz="17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повышение оплаты труда,  развитие ИТИ, проведение ремонтов и др</a:t>
          </a:r>
          <a:r>
            <a:rPr lang="ru-RU" sz="16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sz="16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621334-ACE5-41A9-90CC-6DB251933E70}" type="parTrans" cxnId="{552F484C-092D-486F-9059-D07FC1CA6202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8FD887E5-5297-4405-BB91-D526D619F206}" type="sibTrans" cxnId="{552F484C-092D-486F-9059-D07FC1CA6202}">
      <dgm:prSet/>
      <dgm:spPr/>
      <dgm:t>
        <a:bodyPr/>
        <a:lstStyle/>
        <a:p>
          <a:endParaRPr lang="ru-RU"/>
        </a:p>
      </dgm:t>
    </dgm:pt>
    <dgm:pt modelId="{2F707E8F-39AF-46B5-9DD5-531AEAB5B5C8}">
      <dgm:prSet custT="1"/>
      <dgm:spPr>
        <a:solidFill>
          <a:srgbClr val="00B050">
            <a:alpha val="90000"/>
          </a:srgbClr>
        </a:solidFill>
        <a:ln>
          <a:solidFill>
            <a:srgbClr val="00B050">
              <a:alpha val="90000"/>
            </a:srgbClr>
          </a:solidFill>
        </a:ln>
      </dgm:spPr>
      <dgm:t>
        <a:bodyPr/>
        <a:lstStyle/>
        <a:p>
          <a:r>
            <a:rPr lang="ru-RU" sz="17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софинансирование</a:t>
          </a:r>
          <a:r>
            <a:rPr lang="ru-RU" sz="17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расходных обязательств городского округа</a:t>
          </a:r>
          <a:endParaRPr lang="ru-RU" sz="1700" b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CBB3C5-BF2A-498F-8B64-70812F22C2E5}" type="parTrans" cxnId="{018227F8-FB37-4163-A7B4-F2F72E83FDFD}">
      <dgm:prSet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D76CBF7B-3A2C-4A1B-AEDB-754509F7E6D7}" type="sibTrans" cxnId="{018227F8-FB37-4163-A7B4-F2F72E83FDFD}">
      <dgm:prSet/>
      <dgm:spPr/>
      <dgm:t>
        <a:bodyPr/>
        <a:lstStyle/>
        <a:p>
          <a:endParaRPr lang="ru-RU"/>
        </a:p>
      </dgm:t>
    </dgm:pt>
    <dgm:pt modelId="{43D1544E-861D-4FDE-ADD8-E1CDA45921CD}">
      <dgm:prSet custT="1"/>
      <dgm:spPr>
        <a:solidFill>
          <a:srgbClr val="6666FF">
            <a:alpha val="90000"/>
          </a:srgbClr>
        </a:solidFill>
        <a:ln>
          <a:solidFill>
            <a:srgbClr val="6666FF">
              <a:alpha val="90000"/>
            </a:srgbClr>
          </a:solidFill>
        </a:ln>
      </dgm:spPr>
      <dgm:t>
        <a:bodyPr/>
        <a:lstStyle/>
        <a:p>
          <a:r>
            <a:rPr lang="ru-RU" sz="1700" b="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исполнение п</a:t>
          </a:r>
          <a:r>
            <a:rPr lang="ru-RU" sz="1700" b="0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ереданных</a:t>
          </a:r>
          <a:r>
            <a:rPr lang="ru-RU" sz="1700" b="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 государственных полномочий</a:t>
          </a:r>
          <a:endParaRPr lang="ru-RU" sz="1700" b="0" dirty="0">
            <a:solidFill>
              <a:schemeClr val="bg1"/>
            </a:solidFill>
            <a:latin typeface="+mn-lt"/>
            <a:cs typeface="Times New Roman" pitchFamily="18" charset="0"/>
          </a:endParaRPr>
        </a:p>
      </dgm:t>
    </dgm:pt>
    <dgm:pt modelId="{43116798-9856-4443-B683-ECB3D7743793}" type="parTrans" cxnId="{DFE5032B-5988-4187-B78C-28515AB267CB}">
      <dgm:prSet/>
      <dgm:spPr>
        <a:solidFill>
          <a:srgbClr val="6666FF"/>
        </a:solidFill>
      </dgm:spPr>
      <dgm:t>
        <a:bodyPr/>
        <a:lstStyle/>
        <a:p>
          <a:endParaRPr lang="ru-RU"/>
        </a:p>
      </dgm:t>
    </dgm:pt>
    <dgm:pt modelId="{60C09918-6764-4E18-93EE-749BFB37C146}" type="sibTrans" cxnId="{DFE5032B-5988-4187-B78C-28515AB267CB}">
      <dgm:prSet/>
      <dgm:spPr/>
      <dgm:t>
        <a:bodyPr/>
        <a:lstStyle/>
        <a:p>
          <a:endParaRPr lang="ru-RU"/>
        </a:p>
      </dgm:t>
    </dgm:pt>
    <dgm:pt modelId="{E4E34182-E976-4ECC-AC5C-62A83E4A3DEA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0066CC"/>
        </a:solidFill>
        <a:ln>
          <a:solidFill>
            <a:srgbClr val="0066CC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Дотации</a:t>
          </a:r>
        </a:p>
      </dgm:t>
    </dgm:pt>
    <dgm:pt modelId="{57F46553-C1E3-487B-AC57-8D7F3FC82E72}" type="parTrans" cxnId="{0644B0B8-0770-410C-B840-3A05B1AF2E02}">
      <dgm:prSet/>
      <dgm:spPr/>
      <dgm:t>
        <a:bodyPr/>
        <a:lstStyle/>
        <a:p>
          <a:endParaRPr lang="ru-RU"/>
        </a:p>
      </dgm:t>
    </dgm:pt>
    <dgm:pt modelId="{BB44DF21-91C6-474D-B10E-23C598391003}" type="sibTrans" cxnId="{0644B0B8-0770-410C-B840-3A05B1AF2E02}">
      <dgm:prSet/>
      <dgm:spPr/>
      <dgm:t>
        <a:bodyPr/>
        <a:lstStyle/>
        <a:p>
          <a:endParaRPr lang="ru-RU"/>
        </a:p>
      </dgm:t>
    </dgm:pt>
    <dgm:pt modelId="{FC84DCEE-0F24-4A29-ADA4-2037E4B3DED1}">
      <dgm:prSet custT="1"/>
      <dgm:spPr>
        <a:solidFill>
          <a:srgbClr val="0066CC">
            <a:alpha val="90000"/>
          </a:srgbClr>
        </a:solidFill>
        <a:ln>
          <a:solidFill>
            <a:srgbClr val="0066CC">
              <a:alpha val="90000"/>
            </a:srgbClr>
          </a:solidFill>
        </a:ln>
      </dgm:spPr>
      <dgm:t>
        <a:bodyPr/>
        <a:lstStyle/>
        <a:p>
          <a:r>
            <a:rPr lang="ru-RU" sz="17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компенсация выпадающих доходов</a:t>
          </a:r>
          <a:endParaRPr lang="ru-RU" sz="1700" b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A591FE-9F91-45B3-BE8B-924B7BE35D10}" type="parTrans" cxnId="{48293697-9550-4BA4-AD17-303F2420C58B}">
      <dgm:prSet/>
      <dgm:spPr>
        <a:solidFill>
          <a:srgbClr val="0066CC"/>
        </a:solidFill>
      </dgm:spPr>
      <dgm:t>
        <a:bodyPr/>
        <a:lstStyle/>
        <a:p>
          <a:endParaRPr lang="ru-RU"/>
        </a:p>
      </dgm:t>
    </dgm:pt>
    <dgm:pt modelId="{608AC345-B416-484D-9392-3D50BFF1104A}" type="sibTrans" cxnId="{48293697-9550-4BA4-AD17-303F2420C58B}">
      <dgm:prSet/>
      <dgm:spPr/>
      <dgm:t>
        <a:bodyPr/>
        <a:lstStyle/>
        <a:p>
          <a:endParaRPr lang="ru-RU"/>
        </a:p>
      </dgm:t>
    </dgm:pt>
    <dgm:pt modelId="{891BF925-ACC5-4E2D-8366-3559EF090E50}" type="pres">
      <dgm:prSet presAssocID="{84BFC176-2BFD-41C1-A6A2-4B92166C60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2641F4-9B41-41DD-BCBE-E99C1CCAAE25}" type="pres">
      <dgm:prSet presAssocID="{2807B818-DBB2-431F-9C9D-9A84079D1ADB}" presName="vertFlow" presStyleCnt="0"/>
      <dgm:spPr/>
    </dgm:pt>
    <dgm:pt modelId="{E5B3A4F9-A58C-41D1-B0CC-B3FC2026323E}" type="pres">
      <dgm:prSet presAssocID="{2807B818-DBB2-431F-9C9D-9A84079D1ADB}" presName="header" presStyleLbl="node1" presStyleIdx="0" presStyleCnt="4" custScaleX="53572" custScaleY="118353" custLinFactNeighborX="7222" custLinFactNeighborY="-90649"/>
      <dgm:spPr/>
      <dgm:t>
        <a:bodyPr/>
        <a:lstStyle/>
        <a:p>
          <a:endParaRPr lang="ru-RU"/>
        </a:p>
      </dgm:t>
    </dgm:pt>
    <dgm:pt modelId="{EEFFFB7B-ECB7-400A-98A3-72CAE5F58AFC}" type="pres">
      <dgm:prSet presAssocID="{66CBB3C5-BF2A-498F-8B64-70812F22C2E5}" presName="parTrans" presStyleLbl="sibTrans2D1" presStyleIdx="0" presStyleCnt="4" custLinFactNeighborX="10246" custLinFactNeighborY="-9841"/>
      <dgm:spPr/>
      <dgm:t>
        <a:bodyPr/>
        <a:lstStyle/>
        <a:p>
          <a:endParaRPr lang="ru-RU"/>
        </a:p>
      </dgm:t>
    </dgm:pt>
    <dgm:pt modelId="{FDB90217-2F21-415C-A045-A7F411BCF43D}" type="pres">
      <dgm:prSet presAssocID="{2F707E8F-39AF-46B5-9DD5-531AEAB5B5C8}" presName="child" presStyleLbl="alignAccFollowNode1" presStyleIdx="0" presStyleCnt="4" custAng="0" custScaleX="72072" custScaleY="150486" custLinFactNeighborX="7587" custLinFactNeighborY="-383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25B42-4397-4FE5-AD00-832AA4EA5BAF}" type="pres">
      <dgm:prSet presAssocID="{2807B818-DBB2-431F-9C9D-9A84079D1ADB}" presName="hSp" presStyleCnt="0"/>
      <dgm:spPr/>
    </dgm:pt>
    <dgm:pt modelId="{CE5EB075-A3DB-4EF4-B5A7-3619894C80F2}" type="pres">
      <dgm:prSet presAssocID="{E4E34182-E976-4ECC-AC5C-62A83E4A3DEA}" presName="vertFlow" presStyleCnt="0"/>
      <dgm:spPr/>
    </dgm:pt>
    <dgm:pt modelId="{7B7040B8-968E-4570-BFC7-5E00CE6D4C69}" type="pres">
      <dgm:prSet presAssocID="{E4E34182-E976-4ECC-AC5C-62A83E4A3DEA}" presName="header" presStyleLbl="node1" presStyleIdx="1" presStyleCnt="4" custScaleX="60310" custScaleY="130173" custLinFactY="-1903" custLinFactNeighborX="-1093" custLinFactNeighborY="-100000"/>
      <dgm:spPr/>
      <dgm:t>
        <a:bodyPr/>
        <a:lstStyle/>
        <a:p>
          <a:endParaRPr lang="ru-RU"/>
        </a:p>
      </dgm:t>
    </dgm:pt>
    <dgm:pt modelId="{6F397B2A-FC91-4351-99A8-3B519B7CBCC1}" type="pres">
      <dgm:prSet presAssocID="{8AA591FE-9F91-45B3-BE8B-924B7BE35D10}" presName="parTrans" presStyleLbl="sibTrans2D1" presStyleIdx="1" presStyleCnt="4"/>
      <dgm:spPr/>
      <dgm:t>
        <a:bodyPr/>
        <a:lstStyle/>
        <a:p>
          <a:endParaRPr lang="ru-RU"/>
        </a:p>
      </dgm:t>
    </dgm:pt>
    <dgm:pt modelId="{76AD3188-D4EF-4655-B49D-C63152D52E16}" type="pres">
      <dgm:prSet presAssocID="{FC84DCEE-0F24-4A29-ADA4-2037E4B3DED1}" presName="child" presStyleLbl="alignAccFollowNode1" presStyleIdx="1" presStyleCnt="4" custScaleX="64680" custScaleY="142503" custLinFactNeighborX="-256" custLinFactNeighborY="-393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57B9A-3AD0-4C97-82C6-E4A616AB142C}" type="pres">
      <dgm:prSet presAssocID="{E4E34182-E976-4ECC-AC5C-62A83E4A3DEA}" presName="hSp" presStyleCnt="0"/>
      <dgm:spPr/>
    </dgm:pt>
    <dgm:pt modelId="{96E28F66-4A38-4773-86BA-82F4056A3201}" type="pres">
      <dgm:prSet presAssocID="{1931274F-5341-40EA-836F-EB5D0C4B113E}" presName="vertFlow" presStyleCnt="0"/>
      <dgm:spPr/>
    </dgm:pt>
    <dgm:pt modelId="{8C10CE08-1B88-41E8-9E8D-7DC6FAC420E5}" type="pres">
      <dgm:prSet presAssocID="{1931274F-5341-40EA-836F-EB5D0C4B113E}" presName="header" presStyleLbl="node1" presStyleIdx="2" presStyleCnt="4" custScaleX="62257" custScaleY="128048" custLinFactY="-2153" custLinFactNeighborX="-1048" custLinFactNeighborY="-100000"/>
      <dgm:spPr/>
      <dgm:t>
        <a:bodyPr/>
        <a:lstStyle/>
        <a:p>
          <a:endParaRPr lang="ru-RU"/>
        </a:p>
      </dgm:t>
    </dgm:pt>
    <dgm:pt modelId="{A532C4BC-7D1E-4020-B546-7C177D2B42FA}" type="pres">
      <dgm:prSet presAssocID="{43116798-9856-4443-B683-ECB3D7743793}" presName="parTrans" presStyleLbl="sibTrans2D1" presStyleIdx="2" presStyleCnt="4" custLinFactNeighborX="2193" custLinFactNeighborY="7387"/>
      <dgm:spPr/>
      <dgm:t>
        <a:bodyPr/>
        <a:lstStyle/>
        <a:p>
          <a:endParaRPr lang="ru-RU"/>
        </a:p>
      </dgm:t>
    </dgm:pt>
    <dgm:pt modelId="{AC4FC053-FBCA-4BD8-AB0C-E29AFE983EA6}" type="pres">
      <dgm:prSet presAssocID="{43D1544E-861D-4FDE-ADD8-E1CDA45921CD}" presName="child" presStyleLbl="alignAccFollowNode1" presStyleIdx="2" presStyleCnt="4" custScaleX="65701" custScaleY="145843" custLinFactNeighborX="-95" custLinFactNeighborY="-349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CB3E6F-E96C-4910-95CD-7F0226449A81}" type="pres">
      <dgm:prSet presAssocID="{1931274F-5341-40EA-836F-EB5D0C4B113E}" presName="hSp" presStyleCnt="0"/>
      <dgm:spPr/>
    </dgm:pt>
    <dgm:pt modelId="{BF1CF00F-61DC-46C9-AE99-A5CFF8EC220D}" type="pres">
      <dgm:prSet presAssocID="{EB94BD30-5B37-473C-A6B3-9AD985982168}" presName="vertFlow" presStyleCnt="0"/>
      <dgm:spPr/>
    </dgm:pt>
    <dgm:pt modelId="{A9BD31CA-6F5B-4949-A323-3C79F004B51C}" type="pres">
      <dgm:prSet presAssocID="{EB94BD30-5B37-473C-A6B3-9AD985982168}" presName="header" presStyleLbl="node1" presStyleIdx="3" presStyleCnt="4" custScaleX="67384" custScaleY="126335" custLinFactY="-393" custLinFactNeighborX="-6158" custLinFactNeighborY="-100000"/>
      <dgm:spPr/>
      <dgm:t>
        <a:bodyPr/>
        <a:lstStyle/>
        <a:p>
          <a:endParaRPr lang="ru-RU"/>
        </a:p>
      </dgm:t>
    </dgm:pt>
    <dgm:pt modelId="{373462D9-989B-401F-8975-57A46C81BA2D}" type="pres">
      <dgm:prSet presAssocID="{C5621334-ACE5-41A9-90CC-6DB251933E70}" presName="parTrans" presStyleLbl="sibTrans2D1" presStyleIdx="3" presStyleCnt="4" custLinFactNeighborX="-22268" custLinFactNeighborY="-10247"/>
      <dgm:spPr/>
      <dgm:t>
        <a:bodyPr/>
        <a:lstStyle/>
        <a:p>
          <a:endParaRPr lang="ru-RU"/>
        </a:p>
      </dgm:t>
    </dgm:pt>
    <dgm:pt modelId="{EFA7FD45-39D8-483B-9379-2B80BABAC40F}" type="pres">
      <dgm:prSet presAssocID="{213945C5-4A8E-4054-9E27-AD85BF16710D}" presName="child" presStyleLbl="alignAccFollowNode1" presStyleIdx="3" presStyleCnt="4" custScaleX="72470" custScaleY="138589" custLinFactNeighborX="-6158" custLinFactNeighborY="-119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032ABA-E3D1-41B9-ABE8-89E0AD36AFD1}" type="presOf" srcId="{C5621334-ACE5-41A9-90CC-6DB251933E70}" destId="{373462D9-989B-401F-8975-57A46C81BA2D}" srcOrd="0" destOrd="0" presId="urn:microsoft.com/office/officeart/2005/8/layout/lProcess1"/>
    <dgm:cxn modelId="{91DA0E96-5373-44B5-8CDA-18880EF33D17}" type="presOf" srcId="{84BFC176-2BFD-41C1-A6A2-4B92166C609E}" destId="{891BF925-ACC5-4E2D-8366-3559EF090E50}" srcOrd="0" destOrd="0" presId="urn:microsoft.com/office/officeart/2005/8/layout/lProcess1"/>
    <dgm:cxn modelId="{D1AC6723-415E-48EC-8D15-DE8E93DCC202}" type="presOf" srcId="{1931274F-5341-40EA-836F-EB5D0C4B113E}" destId="{8C10CE08-1B88-41E8-9E8D-7DC6FAC420E5}" srcOrd="0" destOrd="0" presId="urn:microsoft.com/office/officeart/2005/8/layout/lProcess1"/>
    <dgm:cxn modelId="{189411F5-9A41-4149-A774-6F66B3A0B03B}" type="presOf" srcId="{2807B818-DBB2-431F-9C9D-9A84079D1ADB}" destId="{E5B3A4F9-A58C-41D1-B0CC-B3FC2026323E}" srcOrd="0" destOrd="0" presId="urn:microsoft.com/office/officeart/2005/8/layout/lProcess1"/>
    <dgm:cxn modelId="{0644B0B8-0770-410C-B840-3A05B1AF2E02}" srcId="{84BFC176-2BFD-41C1-A6A2-4B92166C609E}" destId="{E4E34182-E976-4ECC-AC5C-62A83E4A3DEA}" srcOrd="1" destOrd="0" parTransId="{57F46553-C1E3-487B-AC57-8D7F3FC82E72}" sibTransId="{BB44DF21-91C6-474D-B10E-23C598391003}"/>
    <dgm:cxn modelId="{A411BB7F-8102-40BC-8660-57803B7CF7B4}" srcId="{84BFC176-2BFD-41C1-A6A2-4B92166C609E}" destId="{1931274F-5341-40EA-836F-EB5D0C4B113E}" srcOrd="2" destOrd="0" parTransId="{79202737-EE1A-4025-9537-B95266481393}" sibTransId="{405D0AB5-C9AB-48EB-9262-661272F1D17F}"/>
    <dgm:cxn modelId="{33E2895E-5099-43C1-80DE-361FDB0D7D22}" type="presOf" srcId="{43D1544E-861D-4FDE-ADD8-E1CDA45921CD}" destId="{AC4FC053-FBCA-4BD8-AB0C-E29AFE983EA6}" srcOrd="0" destOrd="0" presId="urn:microsoft.com/office/officeart/2005/8/layout/lProcess1"/>
    <dgm:cxn modelId="{1A654353-814B-4A75-A2F0-6CB02889BEE3}" type="presOf" srcId="{213945C5-4A8E-4054-9E27-AD85BF16710D}" destId="{EFA7FD45-39D8-483B-9379-2B80BABAC40F}" srcOrd="0" destOrd="0" presId="urn:microsoft.com/office/officeart/2005/8/layout/lProcess1"/>
    <dgm:cxn modelId="{C6B80611-1769-45D7-836F-EA04316A6C5F}" type="presOf" srcId="{EB94BD30-5B37-473C-A6B3-9AD985982168}" destId="{A9BD31CA-6F5B-4949-A323-3C79F004B51C}" srcOrd="0" destOrd="0" presId="urn:microsoft.com/office/officeart/2005/8/layout/lProcess1"/>
    <dgm:cxn modelId="{48293697-9550-4BA4-AD17-303F2420C58B}" srcId="{E4E34182-E976-4ECC-AC5C-62A83E4A3DEA}" destId="{FC84DCEE-0F24-4A29-ADA4-2037E4B3DED1}" srcOrd="0" destOrd="0" parTransId="{8AA591FE-9F91-45B3-BE8B-924B7BE35D10}" sibTransId="{608AC345-B416-484D-9392-3D50BFF1104A}"/>
    <dgm:cxn modelId="{4CE8FCCB-B98F-4E7B-8524-C4331C5C748A}" type="presOf" srcId="{8AA591FE-9F91-45B3-BE8B-924B7BE35D10}" destId="{6F397B2A-FC91-4351-99A8-3B519B7CBCC1}" srcOrd="0" destOrd="0" presId="urn:microsoft.com/office/officeart/2005/8/layout/lProcess1"/>
    <dgm:cxn modelId="{3E5BF7AE-B9EE-4669-BCA6-349E5EEEA0EB}" srcId="{84BFC176-2BFD-41C1-A6A2-4B92166C609E}" destId="{EB94BD30-5B37-473C-A6B3-9AD985982168}" srcOrd="3" destOrd="0" parTransId="{39FB2EAC-4DAD-4D24-9A7B-8FDFCF86CC17}" sibTransId="{F86A1DF5-31E2-4770-BE4A-C2D992BF6CEB}"/>
    <dgm:cxn modelId="{95DA8B96-C33A-429C-9D00-1AB1D38C3EBF}" srcId="{84BFC176-2BFD-41C1-A6A2-4B92166C609E}" destId="{2807B818-DBB2-431F-9C9D-9A84079D1ADB}" srcOrd="0" destOrd="0" parTransId="{CBE8AC48-012F-4B92-B1B9-6BDA7D13569B}" sibTransId="{0B646054-0063-42AA-8350-EFE53721D0EA}"/>
    <dgm:cxn modelId="{D6AE3928-A23C-4456-A79C-314B2CE40D25}" type="presOf" srcId="{66CBB3C5-BF2A-498F-8B64-70812F22C2E5}" destId="{EEFFFB7B-ECB7-400A-98A3-72CAE5F58AFC}" srcOrd="0" destOrd="0" presId="urn:microsoft.com/office/officeart/2005/8/layout/lProcess1"/>
    <dgm:cxn modelId="{42574BE5-1707-4F56-B454-6BDE49A1987E}" type="presOf" srcId="{2F707E8F-39AF-46B5-9DD5-531AEAB5B5C8}" destId="{FDB90217-2F21-415C-A045-A7F411BCF43D}" srcOrd="0" destOrd="0" presId="urn:microsoft.com/office/officeart/2005/8/layout/lProcess1"/>
    <dgm:cxn modelId="{DFE5032B-5988-4187-B78C-28515AB267CB}" srcId="{1931274F-5341-40EA-836F-EB5D0C4B113E}" destId="{43D1544E-861D-4FDE-ADD8-E1CDA45921CD}" srcOrd="0" destOrd="0" parTransId="{43116798-9856-4443-B683-ECB3D7743793}" sibTransId="{60C09918-6764-4E18-93EE-749BFB37C146}"/>
    <dgm:cxn modelId="{7C725E42-B123-4D93-B101-7AC482846812}" type="presOf" srcId="{E4E34182-E976-4ECC-AC5C-62A83E4A3DEA}" destId="{7B7040B8-968E-4570-BFC7-5E00CE6D4C69}" srcOrd="0" destOrd="0" presId="urn:microsoft.com/office/officeart/2005/8/layout/lProcess1"/>
    <dgm:cxn modelId="{1A0658DE-CDD0-4587-A531-952327BD457A}" type="presOf" srcId="{43116798-9856-4443-B683-ECB3D7743793}" destId="{A532C4BC-7D1E-4020-B546-7C177D2B42FA}" srcOrd="0" destOrd="0" presId="urn:microsoft.com/office/officeart/2005/8/layout/lProcess1"/>
    <dgm:cxn modelId="{018227F8-FB37-4163-A7B4-F2F72E83FDFD}" srcId="{2807B818-DBB2-431F-9C9D-9A84079D1ADB}" destId="{2F707E8F-39AF-46B5-9DD5-531AEAB5B5C8}" srcOrd="0" destOrd="0" parTransId="{66CBB3C5-BF2A-498F-8B64-70812F22C2E5}" sibTransId="{D76CBF7B-3A2C-4A1B-AEDB-754509F7E6D7}"/>
    <dgm:cxn modelId="{A3FAFD76-0755-4154-B245-4ED00CCD0811}" type="presOf" srcId="{FC84DCEE-0F24-4A29-ADA4-2037E4B3DED1}" destId="{76AD3188-D4EF-4655-B49D-C63152D52E16}" srcOrd="0" destOrd="0" presId="urn:microsoft.com/office/officeart/2005/8/layout/lProcess1"/>
    <dgm:cxn modelId="{552F484C-092D-486F-9059-D07FC1CA6202}" srcId="{EB94BD30-5B37-473C-A6B3-9AD985982168}" destId="{213945C5-4A8E-4054-9E27-AD85BF16710D}" srcOrd="0" destOrd="0" parTransId="{C5621334-ACE5-41A9-90CC-6DB251933E70}" sibTransId="{8FD887E5-5297-4405-BB91-D526D619F206}"/>
    <dgm:cxn modelId="{8552B765-948F-44A0-AD19-E683DFE36E9E}" type="presParOf" srcId="{891BF925-ACC5-4E2D-8366-3559EF090E50}" destId="{B32641F4-9B41-41DD-BCBE-E99C1CCAAE25}" srcOrd="0" destOrd="0" presId="urn:microsoft.com/office/officeart/2005/8/layout/lProcess1"/>
    <dgm:cxn modelId="{2571F92C-45BA-4E9F-9A79-9E02CB084E08}" type="presParOf" srcId="{B32641F4-9B41-41DD-BCBE-E99C1CCAAE25}" destId="{E5B3A4F9-A58C-41D1-B0CC-B3FC2026323E}" srcOrd="0" destOrd="0" presId="urn:microsoft.com/office/officeart/2005/8/layout/lProcess1"/>
    <dgm:cxn modelId="{78E37109-B4EC-467D-BC7A-66EA3C42517A}" type="presParOf" srcId="{B32641F4-9B41-41DD-BCBE-E99C1CCAAE25}" destId="{EEFFFB7B-ECB7-400A-98A3-72CAE5F58AFC}" srcOrd="1" destOrd="0" presId="urn:microsoft.com/office/officeart/2005/8/layout/lProcess1"/>
    <dgm:cxn modelId="{9E85F9DA-39BA-4DA1-95A2-52534CFD1F70}" type="presParOf" srcId="{B32641F4-9B41-41DD-BCBE-E99C1CCAAE25}" destId="{FDB90217-2F21-415C-A045-A7F411BCF43D}" srcOrd="2" destOrd="0" presId="urn:microsoft.com/office/officeart/2005/8/layout/lProcess1"/>
    <dgm:cxn modelId="{C991FB9F-431B-4F04-91B3-AD81638D916B}" type="presParOf" srcId="{891BF925-ACC5-4E2D-8366-3559EF090E50}" destId="{0B325B42-4397-4FE5-AD00-832AA4EA5BAF}" srcOrd="1" destOrd="0" presId="urn:microsoft.com/office/officeart/2005/8/layout/lProcess1"/>
    <dgm:cxn modelId="{FCBC02B8-CE71-4600-84CE-2B2950FF616F}" type="presParOf" srcId="{891BF925-ACC5-4E2D-8366-3559EF090E50}" destId="{CE5EB075-A3DB-4EF4-B5A7-3619894C80F2}" srcOrd="2" destOrd="0" presId="urn:microsoft.com/office/officeart/2005/8/layout/lProcess1"/>
    <dgm:cxn modelId="{A045CD48-DC58-4F40-8930-41265673EAC2}" type="presParOf" srcId="{CE5EB075-A3DB-4EF4-B5A7-3619894C80F2}" destId="{7B7040B8-968E-4570-BFC7-5E00CE6D4C69}" srcOrd="0" destOrd="0" presId="urn:microsoft.com/office/officeart/2005/8/layout/lProcess1"/>
    <dgm:cxn modelId="{C610E953-D68D-4B73-A21C-ADA38B6F63CD}" type="presParOf" srcId="{CE5EB075-A3DB-4EF4-B5A7-3619894C80F2}" destId="{6F397B2A-FC91-4351-99A8-3B519B7CBCC1}" srcOrd="1" destOrd="0" presId="urn:microsoft.com/office/officeart/2005/8/layout/lProcess1"/>
    <dgm:cxn modelId="{209BB549-6908-4103-9209-0CD73ACC5020}" type="presParOf" srcId="{CE5EB075-A3DB-4EF4-B5A7-3619894C80F2}" destId="{76AD3188-D4EF-4655-B49D-C63152D52E16}" srcOrd="2" destOrd="0" presId="urn:microsoft.com/office/officeart/2005/8/layout/lProcess1"/>
    <dgm:cxn modelId="{B5A22700-C665-45B1-A8D8-522C6EEDE76D}" type="presParOf" srcId="{891BF925-ACC5-4E2D-8366-3559EF090E50}" destId="{C6257B9A-3AD0-4C97-82C6-E4A616AB142C}" srcOrd="3" destOrd="0" presId="urn:microsoft.com/office/officeart/2005/8/layout/lProcess1"/>
    <dgm:cxn modelId="{06658B54-D7C0-4E1E-BC5B-3A8E5E4FCB15}" type="presParOf" srcId="{891BF925-ACC5-4E2D-8366-3559EF090E50}" destId="{96E28F66-4A38-4773-86BA-82F4056A3201}" srcOrd="4" destOrd="0" presId="urn:microsoft.com/office/officeart/2005/8/layout/lProcess1"/>
    <dgm:cxn modelId="{ACD52830-2DDC-45E3-9106-CAD6D1342611}" type="presParOf" srcId="{96E28F66-4A38-4773-86BA-82F4056A3201}" destId="{8C10CE08-1B88-41E8-9E8D-7DC6FAC420E5}" srcOrd="0" destOrd="0" presId="urn:microsoft.com/office/officeart/2005/8/layout/lProcess1"/>
    <dgm:cxn modelId="{6EDAFF20-F9A5-4CBF-9F21-016C92241351}" type="presParOf" srcId="{96E28F66-4A38-4773-86BA-82F4056A3201}" destId="{A532C4BC-7D1E-4020-B546-7C177D2B42FA}" srcOrd="1" destOrd="0" presId="urn:microsoft.com/office/officeart/2005/8/layout/lProcess1"/>
    <dgm:cxn modelId="{16915D48-5994-490C-BBC9-542F68D8E09C}" type="presParOf" srcId="{96E28F66-4A38-4773-86BA-82F4056A3201}" destId="{AC4FC053-FBCA-4BD8-AB0C-E29AFE983EA6}" srcOrd="2" destOrd="0" presId="urn:microsoft.com/office/officeart/2005/8/layout/lProcess1"/>
    <dgm:cxn modelId="{6D3D6D1D-300C-4291-9FA2-343AC5DB254C}" type="presParOf" srcId="{891BF925-ACC5-4E2D-8366-3559EF090E50}" destId="{07CB3E6F-E96C-4910-95CD-7F0226449A81}" srcOrd="5" destOrd="0" presId="urn:microsoft.com/office/officeart/2005/8/layout/lProcess1"/>
    <dgm:cxn modelId="{8BDDA69E-BB6C-421D-81DC-38E971C9E7C1}" type="presParOf" srcId="{891BF925-ACC5-4E2D-8366-3559EF090E50}" destId="{BF1CF00F-61DC-46C9-AE99-A5CFF8EC220D}" srcOrd="6" destOrd="0" presId="urn:microsoft.com/office/officeart/2005/8/layout/lProcess1"/>
    <dgm:cxn modelId="{8CCEE38E-BE5D-4CA0-BD7A-DD98D072E8D0}" type="presParOf" srcId="{BF1CF00F-61DC-46C9-AE99-A5CFF8EC220D}" destId="{A9BD31CA-6F5B-4949-A323-3C79F004B51C}" srcOrd="0" destOrd="0" presId="urn:microsoft.com/office/officeart/2005/8/layout/lProcess1"/>
    <dgm:cxn modelId="{6445EC87-7D3D-46B1-A2FE-B4EE99A7DF50}" type="presParOf" srcId="{BF1CF00F-61DC-46C9-AE99-A5CFF8EC220D}" destId="{373462D9-989B-401F-8975-57A46C81BA2D}" srcOrd="1" destOrd="0" presId="urn:microsoft.com/office/officeart/2005/8/layout/lProcess1"/>
    <dgm:cxn modelId="{49A35EE7-9921-4904-85EF-3CDA6DBE22ED}" type="presParOf" srcId="{BF1CF00F-61DC-46C9-AE99-A5CFF8EC220D}" destId="{EFA7FD45-39D8-483B-9379-2B80BABAC40F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1FC8E-835C-4060-A32D-2B7D70AE0F9A}">
      <dsp:nvSpPr>
        <dsp:cNvPr id="0" name=""/>
        <dsp:cNvSpPr/>
      </dsp:nvSpPr>
      <dsp:spPr>
        <a:xfrm>
          <a:off x="-5740096" y="-863483"/>
          <a:ext cx="6715827" cy="6715827"/>
        </a:xfrm>
        <a:prstGeom prst="blockArc">
          <a:avLst>
            <a:gd name="adj1" fmla="val 18900000"/>
            <a:gd name="adj2" fmla="val 2700000"/>
            <a:gd name="adj3" fmla="val 32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A26F2E-8FAB-4B9C-B020-ACADEA2672E4}">
      <dsp:nvSpPr>
        <dsp:cNvPr id="0" name=""/>
        <dsp:cNvSpPr/>
      </dsp:nvSpPr>
      <dsp:spPr>
        <a:xfrm>
          <a:off x="139314" y="262713"/>
          <a:ext cx="6773514" cy="525227"/>
        </a:xfrm>
        <a:prstGeom prst="rect">
          <a:avLst/>
        </a:prstGeom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baseline="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Утверждение бюджета очередного года</a:t>
          </a:r>
          <a:endParaRPr lang="ru-RU" sz="2100" b="1" kern="1200" baseline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9314" y="262713"/>
        <a:ext cx="6773514" cy="525227"/>
      </dsp:txXfrm>
    </dsp:sp>
    <dsp:sp modelId="{FBAD7B48-C68C-48F7-8680-7A8003A35231}">
      <dsp:nvSpPr>
        <dsp:cNvPr id="0" name=""/>
        <dsp:cNvSpPr/>
      </dsp:nvSpPr>
      <dsp:spPr>
        <a:xfrm>
          <a:off x="-27002" y="197059"/>
          <a:ext cx="656533" cy="65653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54CD6-FA76-4DA0-97E6-12ABE40805D6}">
      <dsp:nvSpPr>
        <dsp:cNvPr id="0" name=""/>
        <dsp:cNvSpPr/>
      </dsp:nvSpPr>
      <dsp:spPr>
        <a:xfrm>
          <a:off x="686482" y="1088522"/>
          <a:ext cx="6209419" cy="525227"/>
        </a:xfrm>
        <a:prstGeom prst="rect">
          <a:avLst/>
        </a:prstGeom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baseline="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Исполнение бюджета в текущем году</a:t>
          </a:r>
          <a:endParaRPr lang="ru-RU" sz="2100" b="1" kern="1200" baseline="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6482" y="1088522"/>
        <a:ext cx="6209419" cy="525227"/>
      </dsp:txXfrm>
    </dsp:sp>
    <dsp:sp modelId="{3D641D54-C1FF-4DF8-9AA9-56FCD153F966}">
      <dsp:nvSpPr>
        <dsp:cNvPr id="0" name=""/>
        <dsp:cNvSpPr/>
      </dsp:nvSpPr>
      <dsp:spPr>
        <a:xfrm>
          <a:off x="405032" y="984800"/>
          <a:ext cx="656533" cy="65653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66DC9-E4F7-4886-B83B-2BD5E54DF5E3}">
      <dsp:nvSpPr>
        <dsp:cNvPr id="0" name=""/>
        <dsp:cNvSpPr/>
      </dsp:nvSpPr>
      <dsp:spPr>
        <a:xfrm>
          <a:off x="683594" y="1769443"/>
          <a:ext cx="6217585" cy="692606"/>
        </a:xfrm>
        <a:prstGeom prst="rect">
          <a:avLst/>
        </a:prstGeom>
        <a:solidFill>
          <a:srgbClr val="3399FF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baseline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Формирование отчета об исполнении бюджета за 2020 год</a:t>
          </a:r>
          <a:endParaRPr lang="ru-RU" sz="2100" b="1" i="0" kern="1200" baseline="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3594" y="1769443"/>
        <a:ext cx="6217585" cy="692606"/>
      </dsp:txXfrm>
    </dsp:sp>
    <dsp:sp modelId="{756FED84-264D-477A-A75B-412D06903BCA}">
      <dsp:nvSpPr>
        <dsp:cNvPr id="0" name=""/>
        <dsp:cNvSpPr/>
      </dsp:nvSpPr>
      <dsp:spPr>
        <a:xfrm>
          <a:off x="452822" y="1752740"/>
          <a:ext cx="656533" cy="65653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C99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C32D5C-3CCA-4997-8EF2-0C99295BF77D}">
      <dsp:nvSpPr>
        <dsp:cNvPr id="0" name=""/>
        <dsp:cNvSpPr/>
      </dsp:nvSpPr>
      <dsp:spPr>
        <a:xfrm>
          <a:off x="784339" y="2551611"/>
          <a:ext cx="6113058" cy="672879"/>
        </a:xfrm>
        <a:prstGeom prst="rect">
          <a:avLst/>
        </a:prstGeom>
        <a:solidFill>
          <a:srgbClr val="3399FF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0" kern="1200" baseline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Утверждение отчета об исполнении бюджета  за 2020 год</a:t>
          </a:r>
          <a:endParaRPr lang="ru-RU" sz="2100" b="1" i="0" kern="1200" baseline="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4339" y="2551611"/>
        <a:ext cx="6113058" cy="672879"/>
      </dsp:txXfrm>
    </dsp:sp>
    <dsp:sp modelId="{03D34A37-AA95-4706-84D9-5DF39F90D459}">
      <dsp:nvSpPr>
        <dsp:cNvPr id="0" name=""/>
        <dsp:cNvSpPr/>
      </dsp:nvSpPr>
      <dsp:spPr>
        <a:xfrm>
          <a:off x="464640" y="2494432"/>
          <a:ext cx="656533" cy="65653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rgbClr val="CC990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CBA8AC-2C43-4654-9652-08C6B1E3A661}">
      <dsp:nvSpPr>
        <dsp:cNvPr id="0" name=""/>
        <dsp:cNvSpPr/>
      </dsp:nvSpPr>
      <dsp:spPr>
        <a:xfrm>
          <a:off x="589148" y="3413178"/>
          <a:ext cx="6305881" cy="525227"/>
        </a:xfrm>
        <a:prstGeom prst="rect">
          <a:avLst/>
        </a:prstGeom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Составление проекта бюджета очередного года</a:t>
          </a:r>
          <a:endParaRPr lang="ru-RU" sz="21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89148" y="3413178"/>
        <a:ext cx="6305881" cy="525227"/>
      </dsp:txXfrm>
    </dsp:sp>
    <dsp:sp modelId="{94DADFE4-25C2-4D98-8D47-F3B87E29BAD9}">
      <dsp:nvSpPr>
        <dsp:cNvPr id="0" name=""/>
        <dsp:cNvSpPr/>
      </dsp:nvSpPr>
      <dsp:spPr>
        <a:xfrm>
          <a:off x="276457" y="3337788"/>
          <a:ext cx="656533" cy="65653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C7F19-0CF8-4565-82BA-AF397991A5DD}">
      <dsp:nvSpPr>
        <dsp:cNvPr id="0" name=""/>
        <dsp:cNvSpPr/>
      </dsp:nvSpPr>
      <dsp:spPr>
        <a:xfrm>
          <a:off x="171961" y="4332473"/>
          <a:ext cx="6748102" cy="532380"/>
        </a:xfrm>
        <a:prstGeom prst="rect">
          <a:avLst/>
        </a:prstGeom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899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Рассмотрение проекта бюджета очередного года</a:t>
          </a:r>
          <a:endParaRPr lang="ru-RU" sz="2100" b="1" kern="1200" dirty="0">
            <a:solidFill>
              <a:srgbClr val="00206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1961" y="4332473"/>
        <a:ext cx="6748102" cy="532380"/>
      </dsp:txXfrm>
    </dsp:sp>
    <dsp:sp modelId="{BD311CBB-C164-4823-A3A0-7971BBC7B09C}">
      <dsp:nvSpPr>
        <dsp:cNvPr id="0" name=""/>
        <dsp:cNvSpPr/>
      </dsp:nvSpPr>
      <dsp:spPr>
        <a:xfrm>
          <a:off x="-27002" y="4135266"/>
          <a:ext cx="656533" cy="65653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3A4F9-A58C-41D1-B0CC-B3FC2026323E}">
      <dsp:nvSpPr>
        <dsp:cNvPr id="0" name=""/>
        <dsp:cNvSpPr/>
      </dsp:nvSpPr>
      <dsp:spPr>
        <a:xfrm>
          <a:off x="140578" y="87980"/>
          <a:ext cx="3053726" cy="126766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algn="ctr" defTabSz="4572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rPr>
            <a:t>1 918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Palatino Linotype" panose="02040502050505030304" pitchFamily="18" charset="0"/>
              <a:cs typeface="Times New Roman" pitchFamily="18" charset="0"/>
            </a:rPr>
            <a:t>НАЛОГОВЫЕ     ДОХОДЫ </a:t>
          </a:r>
        </a:p>
      </dsp:txBody>
      <dsp:txXfrm>
        <a:off x="177707" y="125109"/>
        <a:ext cx="2979468" cy="1193408"/>
      </dsp:txXfrm>
    </dsp:sp>
    <dsp:sp modelId="{D1A4749D-E5D4-4C1E-994F-043C36D5CE4F}">
      <dsp:nvSpPr>
        <dsp:cNvPr id="0" name=""/>
        <dsp:cNvSpPr/>
      </dsp:nvSpPr>
      <dsp:spPr>
        <a:xfrm>
          <a:off x="5784794" y="158492"/>
          <a:ext cx="3099194" cy="121478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rgbClr val="0070C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rPr>
            <a:t>344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Palatino Linotype" panose="02040502050505030304" pitchFamily="18" charset="0"/>
              <a:cs typeface="Times New Roman" pitchFamily="18" charset="0"/>
            </a:rPr>
            <a:t>НЕНАЛОГОВЫЕ ДОХОДЫ </a:t>
          </a:r>
        </a:p>
      </dsp:txBody>
      <dsp:txXfrm>
        <a:off x="5820374" y="194072"/>
        <a:ext cx="3028034" cy="1143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3A4F9-A58C-41D1-B0CC-B3FC2026323E}">
      <dsp:nvSpPr>
        <dsp:cNvPr id="0" name=""/>
        <dsp:cNvSpPr/>
      </dsp:nvSpPr>
      <dsp:spPr>
        <a:xfrm>
          <a:off x="454734" y="362141"/>
          <a:ext cx="1477525" cy="81604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Субсидии</a:t>
          </a:r>
        </a:p>
      </dsp:txBody>
      <dsp:txXfrm>
        <a:off x="478635" y="386042"/>
        <a:ext cx="1429723" cy="768247"/>
      </dsp:txXfrm>
    </dsp:sp>
    <dsp:sp modelId="{EEFFFB7B-ECB7-400A-98A3-72CAE5F58AFC}">
      <dsp:nvSpPr>
        <dsp:cNvPr id="0" name=""/>
        <dsp:cNvSpPr/>
      </dsp:nvSpPr>
      <dsp:spPr>
        <a:xfrm rot="5373263">
          <a:off x="1125050" y="1289733"/>
          <a:ext cx="183754" cy="120663"/>
        </a:xfrm>
        <a:prstGeom prst="rightArrow">
          <a:avLst>
            <a:gd name="adj1" fmla="val 66700"/>
            <a:gd name="adj2" fmla="val 50000"/>
          </a:avLst>
        </a:prstGeom>
        <a:solidFill>
          <a:srgbClr val="00B050"/>
        </a:solidFill>
        <a:ln>
          <a:solidFill>
            <a:srgbClr val="00B05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90217-2F21-415C-A045-A7F411BCF43D}">
      <dsp:nvSpPr>
        <dsp:cNvPr id="0" name=""/>
        <dsp:cNvSpPr/>
      </dsp:nvSpPr>
      <dsp:spPr>
        <a:xfrm>
          <a:off x="209685" y="1545687"/>
          <a:ext cx="1987759" cy="1037607"/>
        </a:xfrm>
        <a:prstGeom prst="roundRect">
          <a:avLst>
            <a:gd name="adj" fmla="val 10000"/>
          </a:avLst>
        </a:prstGeom>
        <a:solidFill>
          <a:srgbClr val="00B050">
            <a:alpha val="90000"/>
          </a:srgbClr>
        </a:solidFill>
        <a:ln w="12700" cap="flat" cmpd="sng" algn="ctr">
          <a:solidFill>
            <a:srgbClr val="00B05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софинансирование</a:t>
          </a:r>
          <a:r>
            <a:rPr lang="ru-RU" sz="17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расходных обязательств городского округа</a:t>
          </a:r>
          <a:endParaRPr lang="ru-RU" sz="1700" b="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0075" y="1576077"/>
        <a:ext cx="1926979" cy="976827"/>
      </dsp:txXfrm>
    </dsp:sp>
    <dsp:sp modelId="{7B7040B8-968E-4570-BFC7-5E00CE6D4C69}">
      <dsp:nvSpPr>
        <dsp:cNvPr id="0" name=""/>
        <dsp:cNvSpPr/>
      </dsp:nvSpPr>
      <dsp:spPr>
        <a:xfrm>
          <a:off x="2404433" y="326453"/>
          <a:ext cx="1663360" cy="897548"/>
        </a:xfrm>
        <a:prstGeom prst="roundRect">
          <a:avLst>
            <a:gd name="adj" fmla="val 10000"/>
          </a:avLst>
        </a:prstGeom>
        <a:solidFill>
          <a:srgbClr val="0066CC"/>
        </a:solidFill>
        <a:ln>
          <a:solidFill>
            <a:srgbClr val="0066CC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Дотации</a:t>
          </a:r>
        </a:p>
      </dsp:txBody>
      <dsp:txXfrm>
        <a:off x="2430721" y="352741"/>
        <a:ext cx="1610784" cy="844972"/>
      </dsp:txXfrm>
    </dsp:sp>
    <dsp:sp modelId="{6F397B2A-FC91-4351-99A8-3B519B7CBCC1}">
      <dsp:nvSpPr>
        <dsp:cNvPr id="0" name=""/>
        <dsp:cNvSpPr/>
      </dsp:nvSpPr>
      <dsp:spPr>
        <a:xfrm rot="5340816">
          <a:off x="3147100" y="1364020"/>
          <a:ext cx="200379" cy="120663"/>
        </a:xfrm>
        <a:prstGeom prst="rightArrow">
          <a:avLst>
            <a:gd name="adj1" fmla="val 66700"/>
            <a:gd name="adj2" fmla="val 50000"/>
          </a:avLst>
        </a:prstGeom>
        <a:solidFill>
          <a:srgbClr val="0066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AD3188-D4EF-4655-B49D-C63152D52E16}">
      <dsp:nvSpPr>
        <dsp:cNvPr id="0" name=""/>
        <dsp:cNvSpPr/>
      </dsp:nvSpPr>
      <dsp:spPr>
        <a:xfrm>
          <a:off x="2367255" y="1624701"/>
          <a:ext cx="1783886" cy="982564"/>
        </a:xfrm>
        <a:prstGeom prst="roundRect">
          <a:avLst>
            <a:gd name="adj" fmla="val 10000"/>
          </a:avLst>
        </a:prstGeom>
        <a:solidFill>
          <a:srgbClr val="0066CC">
            <a:alpha val="90000"/>
          </a:srgbClr>
        </a:solidFill>
        <a:ln w="12700" cap="flat" cmpd="sng" algn="ctr">
          <a:solidFill>
            <a:srgbClr val="0066CC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компенсация выпадающих доходов</a:t>
          </a:r>
          <a:endParaRPr lang="ru-RU" sz="1700" b="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6033" y="1653479"/>
        <a:ext cx="1726330" cy="925008"/>
      </dsp:txXfrm>
    </dsp:sp>
    <dsp:sp modelId="{8C10CE08-1B88-41E8-9E8D-7DC6FAC420E5}">
      <dsp:nvSpPr>
        <dsp:cNvPr id="0" name=""/>
        <dsp:cNvSpPr/>
      </dsp:nvSpPr>
      <dsp:spPr>
        <a:xfrm>
          <a:off x="4562913" y="324730"/>
          <a:ext cx="1717059" cy="882896"/>
        </a:xfrm>
        <a:prstGeom prst="roundRect">
          <a:avLst>
            <a:gd name="adj" fmla="val 10000"/>
          </a:avLst>
        </a:prstGeom>
        <a:solidFill>
          <a:srgbClr val="6666FF"/>
        </a:solidFill>
        <a:ln w="12700" cap="flat" cmpd="sng" algn="ctr">
          <a:solidFill>
            <a:srgbClr val="6666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Субвенции</a:t>
          </a:r>
          <a:endParaRPr lang="ru-RU" sz="2000" b="1" kern="1200" dirty="0">
            <a:solidFill>
              <a:schemeClr val="bg1"/>
            </a:solidFill>
            <a:latin typeface="+mn-lt"/>
            <a:cs typeface="Times New Roman" pitchFamily="18" charset="0"/>
          </a:endParaRPr>
        </a:p>
      </dsp:txBody>
      <dsp:txXfrm>
        <a:off x="4588772" y="350589"/>
        <a:ext cx="1665341" cy="831178"/>
      </dsp:txXfrm>
    </dsp:sp>
    <dsp:sp modelId="{A532C4BC-7D1E-4020-B546-7C177D2B42FA}">
      <dsp:nvSpPr>
        <dsp:cNvPr id="0" name=""/>
        <dsp:cNvSpPr/>
      </dsp:nvSpPr>
      <dsp:spPr>
        <a:xfrm rot="5333438">
          <a:off x="5335232" y="1362748"/>
          <a:ext cx="206578" cy="120663"/>
        </a:xfrm>
        <a:prstGeom prst="rightArrow">
          <a:avLst>
            <a:gd name="adj1" fmla="val 66700"/>
            <a:gd name="adj2" fmla="val 50000"/>
          </a:avLst>
        </a:prstGeom>
        <a:solidFill>
          <a:srgbClr val="6666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FC053-FBCA-4BD8-AB0C-E29AFE983EA6}">
      <dsp:nvSpPr>
        <dsp:cNvPr id="0" name=""/>
        <dsp:cNvSpPr/>
      </dsp:nvSpPr>
      <dsp:spPr>
        <a:xfrm>
          <a:off x="4541704" y="1620706"/>
          <a:ext cx="1812045" cy="1005594"/>
        </a:xfrm>
        <a:prstGeom prst="roundRect">
          <a:avLst>
            <a:gd name="adj" fmla="val 10000"/>
          </a:avLst>
        </a:prstGeom>
        <a:solidFill>
          <a:srgbClr val="6666FF">
            <a:alpha val="90000"/>
          </a:srgbClr>
        </a:solidFill>
        <a:ln w="12700" cap="flat" cmpd="sng" algn="ctr">
          <a:solidFill>
            <a:srgbClr val="6666FF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исполнение п</a:t>
          </a:r>
          <a:r>
            <a:rPr lang="ru-RU" sz="1700" b="0" kern="1200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ереданных</a:t>
          </a:r>
          <a:r>
            <a:rPr lang="ru-RU" sz="1700" b="0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 государственных полномочий</a:t>
          </a:r>
          <a:endParaRPr lang="ru-RU" sz="1700" b="0" kern="1200" dirty="0">
            <a:solidFill>
              <a:schemeClr val="bg1"/>
            </a:solidFill>
            <a:latin typeface="+mn-lt"/>
            <a:cs typeface="Times New Roman" pitchFamily="18" charset="0"/>
          </a:endParaRPr>
        </a:p>
      </dsp:txBody>
      <dsp:txXfrm>
        <a:off x="4571157" y="1650159"/>
        <a:ext cx="1753139" cy="946688"/>
      </dsp:txXfrm>
    </dsp:sp>
    <dsp:sp modelId="{A9BD31CA-6F5B-4949-A323-3C79F004B51C}">
      <dsp:nvSpPr>
        <dsp:cNvPr id="0" name=""/>
        <dsp:cNvSpPr/>
      </dsp:nvSpPr>
      <dsp:spPr>
        <a:xfrm>
          <a:off x="6642790" y="336865"/>
          <a:ext cx="1858463" cy="871085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  <a:latin typeface="+mn-lt"/>
              <a:cs typeface="Times New Roman" pitchFamily="18" charset="0"/>
            </a:rPr>
            <a:t>Иные межбюджетные трансферты</a:t>
          </a:r>
        </a:p>
      </dsp:txBody>
      <dsp:txXfrm>
        <a:off x="6668303" y="362378"/>
        <a:ext cx="1807437" cy="820059"/>
      </dsp:txXfrm>
    </dsp:sp>
    <dsp:sp modelId="{373462D9-989B-401F-8975-57A46C81BA2D}">
      <dsp:nvSpPr>
        <dsp:cNvPr id="0" name=""/>
        <dsp:cNvSpPr/>
      </dsp:nvSpPr>
      <dsp:spPr>
        <a:xfrm rot="5400000">
          <a:off x="7407039" y="1363547"/>
          <a:ext cx="228292" cy="120663"/>
        </a:xfrm>
        <a:prstGeom prst="rightArrow">
          <a:avLst>
            <a:gd name="adj1" fmla="val 667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7FD45-39D8-483B-9379-2B80BABAC40F}">
      <dsp:nvSpPr>
        <dsp:cNvPr id="0" name=""/>
        <dsp:cNvSpPr/>
      </dsp:nvSpPr>
      <dsp:spPr>
        <a:xfrm>
          <a:off x="6572654" y="1664535"/>
          <a:ext cx="1998735" cy="955577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12700" cap="flat" cmpd="sng" algn="ctr">
          <a:solidFill>
            <a:srgbClr val="FF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повышение оплаты труда,  развитие ИТИ, проведение ремонтов и др</a:t>
          </a:r>
          <a:r>
            <a:rPr lang="ru-RU" sz="16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.</a:t>
          </a:r>
          <a:endParaRPr lang="ru-RU" sz="16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600642" y="1692523"/>
        <a:ext cx="1942759" cy="899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0.16643</cdr:x>
      <cdr:y>0.18367</cdr:y>
    </cdr:from>
    <cdr:to>
      <cdr:x>0.36851</cdr:x>
      <cdr:y>0.2834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753110" y="610433"/>
          <a:ext cx="914400" cy="331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0.09743</cdr:x>
      <cdr:y>0.18278</cdr:y>
    </cdr:from>
    <cdr:to>
      <cdr:x>0.39297</cdr:x>
      <cdr:y>0.3313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335067" y="538542"/>
          <a:ext cx="1016383" cy="437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0.17243</cdr:x>
      <cdr:y>0.60754</cdr:y>
    </cdr:from>
    <cdr:to>
      <cdr:x>0.27052</cdr:x>
      <cdr:y>0.66381</cdr:y>
    </cdr:to>
    <cdr:sp macro="" textlink="">
      <cdr:nvSpPr>
        <cdr:cNvPr id="60" name="TextBox 59"/>
        <cdr:cNvSpPr txBox="1"/>
      </cdr:nvSpPr>
      <cdr:spPr>
        <a:xfrm xmlns:a="http://schemas.openxmlformats.org/drawingml/2006/main">
          <a:off x="763344" y="1919690"/>
          <a:ext cx="434252" cy="177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0.34737</cdr:x>
      <cdr:y>0.17126</cdr:y>
    </cdr:from>
    <cdr:to>
      <cdr:x>0.56994</cdr:x>
      <cdr:y>0.18068</cdr:y>
    </cdr:to>
    <cdr:sp macro="" textlink="">
      <cdr:nvSpPr>
        <cdr:cNvPr id="5" name="Штриховая стрелка вправо 4"/>
        <cdr:cNvSpPr/>
      </cdr:nvSpPr>
      <cdr:spPr>
        <a:xfrm xmlns:a="http://schemas.openxmlformats.org/drawingml/2006/main" rot="20750796" flipV="1">
          <a:off x="1799916" y="837276"/>
          <a:ext cx="1153268" cy="46062"/>
        </a:xfrm>
        <a:prstGeom xmlns:a="http://schemas.openxmlformats.org/drawingml/2006/main" prst="stripedRightArrow">
          <a:avLst/>
        </a:prstGeom>
        <a:solidFill xmlns:a="http://schemas.openxmlformats.org/drawingml/2006/main">
          <a:srgbClr val="FF6699"/>
        </a:solidFill>
        <a:ln xmlns:a="http://schemas.openxmlformats.org/drawingml/2006/main">
          <a:solidFill>
            <a:srgbClr val="6666F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0.62717</cdr:x>
      <cdr:y>0.0154</cdr:y>
    </cdr:from>
    <cdr:to>
      <cdr:x>0.8257</cdr:x>
      <cdr:y>0.21647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731" y="75306"/>
          <a:ext cx="1028703" cy="983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002060"/>
              </a:solidFill>
            </a:rPr>
            <a:t>2 262</a:t>
          </a:r>
          <a:endParaRPr lang="ru-RU" sz="20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0.17042</cdr:x>
      <cdr:y>0.02288</cdr:y>
    </cdr:from>
    <cdr:to>
      <cdr:x>0.36895</cdr:x>
      <cdr:y>0.22396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883031" y="111882"/>
          <a:ext cx="1028703" cy="983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rgbClr val="002060"/>
              </a:solidFill>
            </a:rPr>
            <a:t>2 202</a:t>
          </a:r>
          <a:endParaRPr lang="ru-RU" sz="20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0.37648</cdr:x>
      <cdr:y>0.10418</cdr:y>
    </cdr:from>
    <cdr:to>
      <cdr:x>0.54082</cdr:x>
      <cdr:y>0.17343</cdr:y>
    </cdr:to>
    <cdr:sp macro="" textlink="">
      <cdr:nvSpPr>
        <cdr:cNvPr id="12" name="TextBox 20"/>
        <cdr:cNvSpPr txBox="1"/>
      </cdr:nvSpPr>
      <cdr:spPr>
        <a:xfrm xmlns:a="http://schemas.openxmlformats.org/drawingml/2006/main" rot="20818537">
          <a:off x="1950792" y="509332"/>
          <a:ext cx="851515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rgbClr val="002060"/>
              </a:solidFill>
            </a:rPr>
            <a:t>102.7 %</a:t>
          </a:r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0.10302</cdr:x>
      <cdr:y>0.39183</cdr:y>
    </cdr:from>
    <cdr:to>
      <cdr:x>0.28683</cdr:x>
      <cdr:y>0.66242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40738" y="1160847"/>
          <a:ext cx="1500025" cy="80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3 539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rgbClr val="002060"/>
              </a:solidFill>
              <a:latin typeface="+mn-lt"/>
              <a:cs typeface="Times New Roman" pitchFamily="18" charset="0"/>
            </a:rPr>
            <a:t>млн. руб.</a:t>
          </a:r>
          <a:endParaRPr lang="ru-RU" sz="2000" b="1" dirty="0">
            <a:solidFill>
              <a:srgbClr val="002060"/>
            </a:solidFill>
            <a:latin typeface="+mn-lt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0.38621</cdr:x>
      <cdr:y>0.2295</cdr:y>
    </cdr:from>
    <cdr:to>
      <cdr:x>0.67752</cdr:x>
      <cdr:y>0.45709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8987" y="1130275"/>
          <a:ext cx="1153268" cy="1120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5 871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0.39676</cdr:x>
      <cdr:y>0.15959</cdr:y>
    </cdr:from>
    <cdr:to>
      <cdr:x>0.68807</cdr:x>
      <cdr:y>0.38718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3060" y="785996"/>
          <a:ext cx="1397265" cy="112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   2 765</a:t>
          </a: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0.37862</cdr:x>
      <cdr:y>0.23198</cdr:y>
    </cdr:from>
    <cdr:to>
      <cdr:x>0.66993</cdr:x>
      <cdr:y>0.45957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47453" y="1142496"/>
          <a:ext cx="1344491" cy="1120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175</a:t>
          </a: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0.4495</cdr:x>
      <cdr:y>0.27391</cdr:y>
    </cdr:from>
    <cdr:to>
      <cdr:x>0.74081</cdr:x>
      <cdr:y>0.5015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6017" y="1349018"/>
          <a:ext cx="1397265" cy="112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127,6</a:t>
          </a: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0.32145</cdr:x>
      <cdr:y>0.17008</cdr:y>
    </cdr:from>
    <cdr:to>
      <cdr:x>0.62602</cdr:x>
      <cdr:y>0.39767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6154" y="837673"/>
          <a:ext cx="1370214" cy="112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   </a:t>
          </a:r>
          <a:r>
            <a:rPr lang="ru-RU" sz="18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205</a:t>
          </a: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0.40801</cdr:x>
      <cdr:y>0.19732</cdr:y>
    </cdr:from>
    <cdr:to>
      <cdr:x>0.69932</cdr:x>
      <cdr:y>0.42491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40547" y="971795"/>
          <a:ext cx="1314111" cy="112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Всего расходов      </a:t>
          </a:r>
          <a:r>
            <a:rPr lang="ru-RU" sz="18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1 043</a:t>
          </a:r>
        </a:p>
        <a:p xmlns:a="http://schemas.openxmlformats.org/drawingml/2006/main">
          <a:pPr algn="ctr"/>
          <a:r>
            <a:rPr lang="ru-RU" sz="1700" b="1" dirty="0" smtClean="0">
              <a:solidFill>
                <a:srgbClr val="C00000"/>
              </a:solidFill>
              <a:latin typeface="+mj-lt"/>
              <a:cs typeface="Times New Roman" pitchFamily="18" charset="0"/>
            </a:rPr>
            <a:t> млн. руб.</a:t>
          </a:r>
          <a:endParaRPr lang="ru-RU" sz="1700" b="1" dirty="0">
            <a:solidFill>
              <a:srgbClr val="C00000"/>
            </a:solidFill>
            <a:latin typeface="+mj-lt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0.34819</cdr:x>
      <cdr:y>0.11791</cdr:y>
    </cdr:from>
    <cdr:to>
      <cdr:x>0.6884</cdr:x>
      <cdr:y>0.65952</cdr:y>
    </cdr:to>
    <cdr:sp macro="" textlink="">
      <cdr:nvSpPr>
        <cdr:cNvPr id="2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80071" y="311562"/>
          <a:ext cx="1837045" cy="14311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50" b="1" dirty="0">
              <a:solidFill>
                <a:srgbClr val="002060"/>
              </a:solidFill>
            </a:rPr>
            <a:t>Доля расходов на содержание органов местного самоуправления в общем объеме расходов </a:t>
          </a:r>
          <a:r>
            <a:rPr lang="ru-RU" sz="1450" b="1" dirty="0" smtClean="0">
              <a:solidFill>
                <a:srgbClr val="002060"/>
              </a:solidFill>
            </a:rPr>
            <a:t>бюджета</a:t>
          </a:r>
          <a:endParaRPr lang="ru-RU" sz="1450" b="1" dirty="0">
            <a:solidFill>
              <a:srgbClr val="00206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77276-D5A3-4C42-B53D-6D65E9619CDF}" type="datetimeFigureOut">
              <a:rPr lang="ru-RU" smtClean="0"/>
              <a:t>27.04.2021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2CABB-FE75-4E95-B3AC-A6DC2C3AF1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1316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841C1-8CFC-4A10-86DC-E5C8C15AD1D5}" type="datetimeFigureOut">
              <a:rPr lang="ru-RU" smtClean="0"/>
              <a:t>27.04.2021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85C2C-2C20-40C6-9386-811BECB792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096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50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024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31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97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492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337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029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85C2C-2C20-40C6-9386-811BECB7922E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003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350DCE-E6E5-45AD-8230-5CD054EE00E0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576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56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34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35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34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2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53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05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0297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35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60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873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002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тельство НО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260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553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вительство НО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719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8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65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3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56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130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37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213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16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424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00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11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7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94FAB-1076-432D-83D5-95EF1DA8B6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99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95" r:id="rId12"/>
    <p:sldLayoutId id="2147483665" r:id="rId13"/>
    <p:sldLayoutId id="2147483708" r:id="rId14"/>
    <p:sldLayoutId id="214748370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38FCB88-30B3-4E84-81CA-A0B3862CBA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27.04.2021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1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5824463-2F45-4FF2-A29C-0BB685E35E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5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.nov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chart" Target="../charts/chart4.xml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5.jpeg"/><Relationship Id="rId5" Type="http://schemas.openxmlformats.org/officeDocument/2006/relationships/diagramData" Target="../diagrams/data2.xml"/><Relationship Id="rId10" Type="http://schemas.openxmlformats.org/officeDocument/2006/relationships/image" Target="../media/image4.jpeg"/><Relationship Id="rId4" Type="http://schemas.openxmlformats.org/officeDocument/2006/relationships/image" Target="../media/image1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1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chart" Target="../charts/chart8.xm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.pn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png"/><Relationship Id="rId1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1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8.jpeg"/><Relationship Id="rId4" Type="http://schemas.openxmlformats.org/officeDocument/2006/relationships/chart" Target="../charts/char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6.xml"/><Relationship Id="rId4" Type="http://schemas.openxmlformats.org/officeDocument/2006/relationships/image" Target="../media/image3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chart" Target="../charts/chart18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chart" Target="../charts/chart20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7472"/>
            <a:ext cx="9144000" cy="3081528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937260" y="1112298"/>
            <a:ext cx="8206740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/>
          </p:cNvSpPr>
          <p:nvPr/>
        </p:nvSpPr>
        <p:spPr>
          <a:xfrm>
            <a:off x="636195" y="1319562"/>
            <a:ext cx="6265734" cy="17281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800" b="1" dirty="0" smtClean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Бюджет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граждан</a:t>
            </a:r>
            <a:endParaRPr lang="ru-RU" sz="4800" i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817847" y="2499360"/>
            <a:ext cx="5139272" cy="2170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по отчету об  исполнении </a:t>
            </a:r>
            <a:r>
              <a:rPr lang="ru-RU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бюджета </a:t>
            </a:r>
            <a:r>
              <a:rPr lang="en-US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Великого Новгорода </a:t>
            </a:r>
            <a:br>
              <a:rPr lang="ru-RU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за </a:t>
            </a:r>
            <a:r>
              <a:rPr lang="ru-RU" sz="3200" b="1" dirty="0" smtClean="0">
                <a:solidFill>
                  <a:srgbClr val="0070C0"/>
                </a:solidFill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2020 год </a:t>
            </a:r>
            <a:endParaRPr lang="ru-RU" sz="3200" b="1" dirty="0">
              <a:solidFill>
                <a:srgbClr val="0070C0"/>
              </a:solidFill>
              <a:latin typeface="Palatino Linotype" panose="020405020505050303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en-US" altLang="ru-RU" sz="5000" dirty="0">
                <a:solidFill>
                  <a:srgbClr val="0070C0"/>
                </a:solidFill>
              </a:rPr>
              <a:t>2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аголовок 1"/>
          <p:cNvSpPr txBox="1">
            <a:spLocks/>
          </p:cNvSpPr>
          <p:nvPr/>
        </p:nvSpPr>
        <p:spPr>
          <a:xfrm>
            <a:off x="743711" y="1255023"/>
            <a:ext cx="7741921" cy="55431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14 мая 2021 года Администрация Великого Новгорода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проводит публичные слушания</a:t>
            </a:r>
            <a:r>
              <a:rPr lang="en-US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по проекту отчета</a:t>
            </a:r>
            <a:endParaRPr lang="ru-RU" sz="2000" b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об исполнении бюджета Великого Новгорода за 2020 год</a:t>
            </a:r>
            <a:endParaRPr lang="en-US" sz="2000" b="1" dirty="0" smtClean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endParaRPr lang="ru-RU" sz="1800" b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en-US" sz="2000" i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     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В </a:t>
            </a:r>
            <a:r>
              <a:rPr lang="ru-RU" sz="20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связи с введением на территории области режима повышенной готовности, связанного с угрозой распространения коронавирусной инфекции, слушания пройдут в заочной форме</a:t>
            </a:r>
            <a:r>
              <a:rPr lang="ru-RU" sz="2000" i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en-US" sz="2000" i="1" dirty="0" smtClean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  <a:p>
            <a:endParaRPr lang="ru-RU" sz="2000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en-US" sz="2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   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Проект решения Думы Великого Новгорода «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Об утверждении отчета об исполнении бюджета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Великого Новгорода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за 2020 год» в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электронном виде размещен на сайте Администрации города по адресу: </a:t>
            </a:r>
            <a:r>
              <a:rPr lang="ru-RU" sz="1900" b="1" dirty="0">
                <a:solidFill>
                  <a:srgbClr val="3399FF"/>
                </a:solidFill>
                <a:latin typeface="+mn-lt"/>
                <a:cs typeface="Arial" panose="020B0604020202020204" pitchFamily="34" charset="0"/>
                <a:hlinkClick r:id="rId3"/>
              </a:rPr>
              <a:t>http://adm.nov.ru/</a:t>
            </a:r>
            <a:endParaRPr lang="en-US" sz="1900" b="1" dirty="0">
              <a:solidFill>
                <a:srgbClr val="3399FF"/>
              </a:solidFill>
              <a:latin typeface="+mn-lt"/>
              <a:cs typeface="Arial" panose="020B0604020202020204" pitchFamily="34" charset="0"/>
            </a:endParaRPr>
          </a:p>
          <a:p>
            <a:pPr algn="just"/>
            <a:endParaRPr lang="ru-RU" sz="18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/>
            <a:r>
              <a:rPr lang="en-US" sz="2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   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Предложения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и замечания по проекту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отчета об исполнении бюджета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Великого Новгорода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за 2020 год принимаются </a:t>
            </a:r>
            <a:r>
              <a:rPr lang="ru-RU" sz="19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до </a:t>
            </a:r>
            <a:r>
              <a:rPr lang="ru-RU" sz="1900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11 мая 2021 года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в письменном виде по адресу: Великий Новгород, Большая Власьевская ул.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4, кабинет </a:t>
            </a:r>
            <a:r>
              <a:rPr lang="ru-RU" sz="19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82 или в электронном виде по адресу электронной </a:t>
            </a:r>
            <a:r>
              <a:rPr lang="ru-RU" sz="19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почты: </a:t>
            </a:r>
            <a:r>
              <a:rPr lang="ru-RU" sz="19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komfin@adm.nov.ru</a:t>
            </a:r>
          </a:p>
        </p:txBody>
      </p:sp>
      <p:pic>
        <p:nvPicPr>
          <p:cNvPr id="8" name="Picture 4" descr="https://avatars.mds.yandex.net/get-pdb/1366512/19bf2f11-612e-4257-9fc9-e34221bd0fb1/ori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36" y="1255023"/>
            <a:ext cx="843027" cy="82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37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 smtClean="0">
                <a:solidFill>
                  <a:srgbClr val="0070C0"/>
                </a:solidFill>
              </a:rPr>
              <a:t>3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8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475488" y="1167402"/>
            <a:ext cx="835655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000" b="1"/>
            </a:lvl1pPr>
          </a:lstStyle>
          <a:p>
            <a:r>
              <a:rPr lang="ru-RU" dirty="0">
                <a:solidFill>
                  <a:srgbClr val="002060"/>
                </a:solidFill>
              </a:rPr>
              <a:t>Бюджетный процесс – ежегодное формирование и исполнение бюджета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582567541"/>
              </p:ext>
            </p:extLst>
          </p:nvPr>
        </p:nvGraphicFramePr>
        <p:xfrm>
          <a:off x="1660458" y="1731019"/>
          <a:ext cx="6920064" cy="4988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Выгнутая вправо стрелка 31"/>
          <p:cNvSpPr>
            <a:spLocks noChangeArrowheads="1"/>
          </p:cNvSpPr>
          <p:nvPr/>
        </p:nvSpPr>
        <p:spPr bwMode="auto">
          <a:xfrm rot="10800000">
            <a:off x="829056" y="2036064"/>
            <a:ext cx="703248" cy="4208462"/>
          </a:xfrm>
          <a:prstGeom prst="curvedLeftArrow">
            <a:avLst>
              <a:gd name="adj1" fmla="val 24962"/>
              <a:gd name="adj2" fmla="val 49892"/>
              <a:gd name="adj3" fmla="val 25000"/>
            </a:avLst>
          </a:prstGeom>
          <a:solidFill>
            <a:srgbClr val="0070C0"/>
          </a:solidFill>
          <a:ln w="9525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 defTabSz="9144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 rot="5400000">
            <a:off x="1870965" y="3474126"/>
            <a:ext cx="242316" cy="242316"/>
          </a:xfrm>
          <a:prstGeom prst="chevron">
            <a:avLst>
              <a:gd name="adj" fmla="val 5707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 rot="5400000">
            <a:off x="1843280" y="4278798"/>
            <a:ext cx="242316" cy="242316"/>
          </a:xfrm>
          <a:prstGeom prst="chevron">
            <a:avLst>
              <a:gd name="adj" fmla="val 57075"/>
            </a:avLst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61590"/>
              </p:ext>
            </p:extLst>
          </p:nvPr>
        </p:nvGraphicFramePr>
        <p:xfrm>
          <a:off x="5260176" y="4596384"/>
          <a:ext cx="3620603" cy="265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652847"/>
              </p:ext>
            </p:extLst>
          </p:nvPr>
        </p:nvGraphicFramePr>
        <p:xfrm>
          <a:off x="402333" y="1651390"/>
          <a:ext cx="8107680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6656"/>
                <a:gridCol w="1475232"/>
                <a:gridCol w="1243584"/>
                <a:gridCol w="902208"/>
              </a:tblGrid>
              <a:tr h="374520"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Исполнено</a:t>
                      </a: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Доходы бюджета</a:t>
                      </a:r>
                      <a:r>
                        <a:rPr lang="ru-RU" sz="17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всего: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5 828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5 838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100,2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 т. ч. налоговые и неналоговые доходы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2 202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2 262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102,7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Расходы бюджета</a:t>
                      </a:r>
                      <a:r>
                        <a:rPr lang="ru-RU" sz="1700" b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всего: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5 960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5 871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98,5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1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 т. ч. собственные полномочия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2 370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2 354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99,3</a:t>
                      </a:r>
                      <a:endParaRPr lang="ru-RU" sz="1600" b="1" i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866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Дефицит бюджета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132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х</a:t>
                      </a:r>
                      <a:endParaRPr lang="ru-RU" sz="17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923712822"/>
              </p:ext>
            </p:extLst>
          </p:nvPr>
        </p:nvGraphicFramePr>
        <p:xfrm>
          <a:off x="4547616" y="3123841"/>
          <a:ext cx="4462272" cy="373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4456173" y="3576264"/>
            <a:ext cx="480974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Структура по доходам  бюджета</a:t>
            </a:r>
            <a:endParaRPr lang="en-US" dirty="0" smtClean="0"/>
          </a:p>
          <a:p>
            <a:r>
              <a:rPr lang="ru-RU" dirty="0" smtClean="0"/>
              <a:t>за 2020 год </a:t>
            </a:r>
            <a:r>
              <a:rPr lang="en-US" dirty="0" smtClean="0"/>
              <a:t> </a:t>
            </a:r>
            <a:r>
              <a:rPr lang="ru-RU" dirty="0" smtClean="0"/>
              <a:t>(%)</a:t>
            </a:r>
            <a:endParaRPr lang="ru-RU" dirty="0"/>
          </a:p>
        </p:txBody>
      </p:sp>
      <p:sp>
        <p:nvSpPr>
          <p:cNvPr id="20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73152" y="3573116"/>
            <a:ext cx="393192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C00000"/>
                </a:solidFill>
              </a:defRPr>
            </a:lvl1pPr>
          </a:lstStyle>
          <a:p>
            <a:r>
              <a:rPr lang="ru-RU" dirty="0" smtClean="0"/>
              <a:t>Структура по расходам  бюджета</a:t>
            </a:r>
            <a:endParaRPr lang="en-US" dirty="0" smtClean="0"/>
          </a:p>
          <a:p>
            <a:r>
              <a:rPr lang="ru-RU" dirty="0" smtClean="0"/>
              <a:t>за 2020 год (%)</a:t>
            </a:r>
            <a:endParaRPr lang="ru-RU" dirty="0"/>
          </a:p>
        </p:txBody>
      </p:sp>
      <p:graphicFrame>
        <p:nvGraphicFramePr>
          <p:cNvPr id="2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947130"/>
              </p:ext>
            </p:extLst>
          </p:nvPr>
        </p:nvGraphicFramePr>
        <p:xfrm>
          <a:off x="-103632" y="4221404"/>
          <a:ext cx="5017008" cy="2707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414528" y="1193301"/>
            <a:ext cx="872947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Основные параметры бюджета Великого </a:t>
            </a:r>
            <a:r>
              <a:rPr lang="ru-RU" dirty="0" smtClean="0"/>
              <a:t>Новгорода</a:t>
            </a:r>
            <a:r>
              <a:rPr lang="ru-RU" dirty="0"/>
              <a:t> </a:t>
            </a:r>
            <a:r>
              <a:rPr lang="ru-RU" dirty="0" smtClean="0"/>
              <a:t>за 20</a:t>
            </a:r>
            <a:r>
              <a:rPr lang="en-US" dirty="0" smtClean="0"/>
              <a:t>20 </a:t>
            </a:r>
            <a:r>
              <a:rPr lang="ru-RU" dirty="0" smtClean="0"/>
              <a:t>год (млн. руб.)</a:t>
            </a:r>
            <a:endParaRPr lang="ru-RU" dirty="0"/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70C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568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 bwMode="auto">
          <a:xfrm>
            <a:off x="408366" y="2109536"/>
            <a:ext cx="2051265" cy="1589566"/>
          </a:xfrm>
          <a:prstGeom prst="roundRect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Налог на доходы физических лиц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2475924" y="2120417"/>
            <a:ext cx="2106420" cy="1589566"/>
          </a:xfrm>
          <a:prstGeom prst="roundRect">
            <a:avLst>
              <a:gd name="adj" fmla="val 14341"/>
            </a:avLst>
          </a:prstGeom>
          <a:solidFill>
            <a:srgbClr val="F5875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Транспортный налог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4582345" y="2125731"/>
            <a:ext cx="2183570" cy="158425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Налог на имущество физических лиц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6765915" y="2125732"/>
            <a:ext cx="2021813" cy="1584251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Земельный налог</a:t>
            </a:r>
          </a:p>
        </p:txBody>
      </p:sp>
      <p:sp>
        <p:nvSpPr>
          <p:cNvPr id="15" name="Выноска со стрелкой вниз 14"/>
          <p:cNvSpPr/>
          <p:nvPr/>
        </p:nvSpPr>
        <p:spPr bwMode="auto">
          <a:xfrm>
            <a:off x="3283338" y="3997362"/>
            <a:ext cx="2227930" cy="1658679"/>
          </a:xfrm>
          <a:prstGeom prst="downArrowCallout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16" name="Выноска со стрелкой вниз 15"/>
          <p:cNvSpPr/>
          <p:nvPr/>
        </p:nvSpPr>
        <p:spPr bwMode="auto">
          <a:xfrm>
            <a:off x="6209503" y="3972360"/>
            <a:ext cx="2463482" cy="1658679"/>
          </a:xfrm>
          <a:prstGeom prst="downArrowCallout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17" name="Овал 16"/>
          <p:cNvSpPr/>
          <p:nvPr/>
        </p:nvSpPr>
        <p:spPr bwMode="auto">
          <a:xfrm>
            <a:off x="3240216" y="3953004"/>
            <a:ext cx="1299006" cy="1092291"/>
          </a:xfrm>
          <a:prstGeom prst="ellipse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85% </a:t>
            </a:r>
            <a:r>
              <a:rPr lang="ru-RU" sz="16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(4790,3 </a:t>
            </a:r>
            <a:r>
              <a:rPr lang="ru-RU" sz="11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млн. руб.)</a:t>
            </a:r>
          </a:p>
        </p:txBody>
      </p:sp>
      <p:sp>
        <p:nvSpPr>
          <p:cNvPr id="18" name="Овал 17"/>
          <p:cNvSpPr/>
          <p:nvPr/>
        </p:nvSpPr>
        <p:spPr bwMode="auto">
          <a:xfrm>
            <a:off x="4363233" y="3953004"/>
            <a:ext cx="1310897" cy="1110450"/>
          </a:xfrm>
          <a:prstGeom prst="ellipse">
            <a:avLst/>
          </a:prstGeom>
          <a:solidFill>
            <a:srgbClr val="F5875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100% </a:t>
            </a:r>
            <a:r>
              <a:rPr lang="ru-RU" sz="16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(275,2 </a:t>
            </a:r>
            <a:r>
              <a:rPr lang="ru-RU" sz="11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млн. руб.)</a:t>
            </a:r>
          </a:p>
        </p:txBody>
      </p:sp>
      <p:sp>
        <p:nvSpPr>
          <p:cNvPr id="19" name="Овал 18"/>
          <p:cNvSpPr/>
          <p:nvPr/>
        </p:nvSpPr>
        <p:spPr bwMode="auto">
          <a:xfrm>
            <a:off x="3332590" y="5716366"/>
            <a:ext cx="2227930" cy="914400"/>
          </a:xfrm>
          <a:prstGeom prst="ellipse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Бюджет субъекта</a:t>
            </a:r>
          </a:p>
        </p:txBody>
      </p:sp>
      <p:sp>
        <p:nvSpPr>
          <p:cNvPr id="20" name="Овал 19"/>
          <p:cNvSpPr/>
          <p:nvPr/>
        </p:nvSpPr>
        <p:spPr bwMode="auto">
          <a:xfrm>
            <a:off x="5659475" y="3934170"/>
            <a:ext cx="1315980" cy="1113944"/>
          </a:xfrm>
          <a:prstGeom prst="ellipse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15% </a:t>
            </a:r>
            <a:r>
              <a:rPr lang="ru-RU" sz="16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(845,3 </a:t>
            </a:r>
            <a:r>
              <a:rPr lang="ru-RU" sz="11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млн. руб.)</a:t>
            </a:r>
            <a:endParaRPr lang="ru-RU" sz="2000" b="1" dirty="0" smtClean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algn="ctr"/>
            <a:endParaRPr lang="ru-RU" sz="1100" i="1" dirty="0" smtClean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662228" y="3917209"/>
            <a:ext cx="1304478" cy="1148320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100% </a:t>
            </a:r>
            <a:r>
              <a:rPr lang="ru-RU" sz="16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(87,3 </a:t>
            </a:r>
            <a:r>
              <a:rPr lang="ru-RU" sz="11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млн. руб.) </a:t>
            </a:r>
          </a:p>
        </p:txBody>
      </p:sp>
      <p:sp>
        <p:nvSpPr>
          <p:cNvPr id="22" name="Овал 21"/>
          <p:cNvSpPr/>
          <p:nvPr/>
        </p:nvSpPr>
        <p:spPr bwMode="auto">
          <a:xfrm>
            <a:off x="7647508" y="3934170"/>
            <a:ext cx="1313612" cy="110174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100% </a:t>
            </a:r>
            <a:r>
              <a:rPr lang="ru-RU" sz="16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(256,7 </a:t>
            </a:r>
            <a:r>
              <a:rPr lang="ru-RU" sz="11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млн. руб.)</a:t>
            </a:r>
          </a:p>
        </p:txBody>
      </p:sp>
      <p:sp>
        <p:nvSpPr>
          <p:cNvPr id="23" name="Овал 22"/>
          <p:cNvSpPr/>
          <p:nvPr/>
        </p:nvSpPr>
        <p:spPr bwMode="auto">
          <a:xfrm>
            <a:off x="6317465" y="5714159"/>
            <a:ext cx="2247558" cy="914400"/>
          </a:xfrm>
          <a:prstGeom prst="ellipse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Местный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бюджет</a:t>
            </a:r>
          </a:p>
        </p:txBody>
      </p:sp>
      <p:sp>
        <p:nvSpPr>
          <p:cNvPr id="24" name="Выноска со стрелкой вниз 23"/>
          <p:cNvSpPr/>
          <p:nvPr/>
        </p:nvSpPr>
        <p:spPr bwMode="auto">
          <a:xfrm>
            <a:off x="503012" y="3934170"/>
            <a:ext cx="2375150" cy="1658659"/>
          </a:xfrm>
          <a:prstGeom prst="downArrowCallout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Овал 24"/>
          <p:cNvSpPr/>
          <p:nvPr/>
        </p:nvSpPr>
        <p:spPr bwMode="auto">
          <a:xfrm>
            <a:off x="323529" y="5639775"/>
            <a:ext cx="2585522" cy="914400"/>
          </a:xfrm>
          <a:prstGeom prst="ellipse">
            <a:avLst/>
          </a:prstGeom>
          <a:solidFill>
            <a:srgbClr val="91A1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Федеральный бюджет</a:t>
            </a:r>
          </a:p>
        </p:txBody>
      </p:sp>
      <p:sp>
        <p:nvSpPr>
          <p:cNvPr id="30" name="Овал 29"/>
          <p:cNvSpPr/>
          <p:nvPr/>
        </p:nvSpPr>
        <p:spPr bwMode="auto">
          <a:xfrm flipV="1">
            <a:off x="522738" y="3974545"/>
            <a:ext cx="1060796" cy="1048329"/>
          </a:xfrm>
          <a:prstGeom prst="ellipse">
            <a:avLst/>
          </a:prstGeom>
          <a:solidFill>
            <a:srgbClr val="00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ru-RU" sz="2000" b="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1" name="Овал 30"/>
          <p:cNvSpPr/>
          <p:nvPr/>
        </p:nvSpPr>
        <p:spPr bwMode="auto">
          <a:xfrm flipV="1">
            <a:off x="903600" y="3949315"/>
            <a:ext cx="1060796" cy="1048329"/>
          </a:xfrm>
          <a:prstGeom prst="ellipse">
            <a:avLst/>
          </a:prstGeom>
          <a:solidFill>
            <a:srgbClr val="F5875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ru-RU" sz="2000" b="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2" name="Овал 31"/>
          <p:cNvSpPr/>
          <p:nvPr/>
        </p:nvSpPr>
        <p:spPr bwMode="auto">
          <a:xfrm flipV="1">
            <a:off x="1490029" y="3917209"/>
            <a:ext cx="1060796" cy="1048329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ru-RU" sz="2000" b="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3" name="Овал 32"/>
          <p:cNvSpPr/>
          <p:nvPr/>
        </p:nvSpPr>
        <p:spPr bwMode="auto">
          <a:xfrm flipV="1">
            <a:off x="1848255" y="3949314"/>
            <a:ext cx="1060796" cy="1048329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ru-RU" sz="2000" b="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5587" y="4256707"/>
            <a:ext cx="604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0 </a:t>
            </a:r>
            <a:r>
              <a:rPr lang="ru-RU" sz="20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%</a:t>
            </a:r>
            <a:endParaRPr lang="ru-RU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903600" y="1246632"/>
            <a:ext cx="8206740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34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903600" y="1451397"/>
            <a:ext cx="805752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Налоги, поступившие от граждан Российской Федерации в 2020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50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636898"/>
              </p:ext>
            </p:extLst>
          </p:nvPr>
        </p:nvGraphicFramePr>
        <p:xfrm>
          <a:off x="3304032" y="3196446"/>
          <a:ext cx="2952688" cy="308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937260" y="1097537"/>
            <a:ext cx="8206740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212455893"/>
              </p:ext>
            </p:extLst>
          </p:nvPr>
        </p:nvGraphicFramePr>
        <p:xfrm>
          <a:off x="100850" y="2181715"/>
          <a:ext cx="8883989" cy="1713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934660" y="1160178"/>
            <a:ext cx="7773169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Налоговые и неналоговые доходы бюджета Великого Новгорода      в 2020 году (млн. руб.)</a:t>
            </a:r>
            <a:endParaRPr lang="ru-RU" dirty="0"/>
          </a:p>
        </p:txBody>
      </p:sp>
      <p:sp>
        <p:nvSpPr>
          <p:cNvPr id="18" name="Выгнутая вправо стрелка 17"/>
          <p:cNvSpPr/>
          <p:nvPr/>
        </p:nvSpPr>
        <p:spPr>
          <a:xfrm rot="3274011">
            <a:off x="6938962" y="3703448"/>
            <a:ext cx="680944" cy="2233155"/>
          </a:xfrm>
          <a:prstGeom prst="curvedLeftArrow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лево стрелка 22"/>
          <p:cNvSpPr/>
          <p:nvPr/>
        </p:nvSpPr>
        <p:spPr>
          <a:xfrm rot="18764212">
            <a:off x="1751524" y="3694791"/>
            <a:ext cx="704670" cy="2201742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642916" y="2618850"/>
            <a:ext cx="261932" cy="295941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/>
          <p:cNvSpPr/>
          <p:nvPr/>
        </p:nvSpPr>
        <p:spPr>
          <a:xfrm>
            <a:off x="6210112" y="2692100"/>
            <a:ext cx="261932" cy="295941"/>
          </a:xfrm>
          <a:prstGeom prst="flowChartConnector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6200000">
            <a:off x="3289839" y="2647114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>
            <a:off x="5442576" y="2685925"/>
            <a:ext cx="420999" cy="285321"/>
          </a:xfrm>
          <a:prstGeom prst="triangl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8" name="Picture 4" descr="https://st.depositphotos.com/1742834/5006/i/950/depositphotos_50066521-stock-photo-3d-cute-people-financial-documen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1357" y="5686159"/>
            <a:ext cx="1211805" cy="96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tel.kolyshley.pnzreg.ru/files/kolyshley_tel/New%20Folder/1572942631_finan_-hoz_-dejatel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8366" y="5686159"/>
            <a:ext cx="1196473" cy="104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11606" y="2455230"/>
            <a:ext cx="1879115" cy="950976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</a:rPr>
              <a:t>2 </a:t>
            </a:r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262</a:t>
            </a:r>
            <a:endParaRPr lang="ru-RU" sz="4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млн</a:t>
            </a:r>
            <a:r>
              <a:rPr lang="ru-RU" sz="2400" b="1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руб.</a:t>
            </a:r>
            <a:endParaRPr lang="ru-RU" sz="2400" dirty="0">
              <a:solidFill>
                <a:srgbClr val="00206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5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6">
            <a:extLst>
              <a:ext uri="{FF2B5EF4-FFF2-40B4-BE49-F238E27FC236}">
                <a16:creationId xmlns:a16="http://schemas.microsoft.com/office/drawing/2014/main" xmlns="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800100" y="1499553"/>
            <a:ext cx="7886700" cy="1325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endParaRPr lang="ru-RU" sz="2400" b="1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03250" y="1106681"/>
            <a:ext cx="8540750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53568" y="1106681"/>
            <a:ext cx="8570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Налоговые </a:t>
            </a:r>
            <a:r>
              <a:rPr lang="ru-RU" sz="2000" b="1" dirty="0">
                <a:solidFill>
                  <a:srgbClr val="002060"/>
                </a:solidFill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</a:rPr>
              <a:t>неналоговые доходы бюджета </a:t>
            </a:r>
            <a:r>
              <a:rPr lang="ru-RU" sz="2000" b="1" dirty="0">
                <a:solidFill>
                  <a:srgbClr val="002060"/>
                </a:solidFill>
              </a:rPr>
              <a:t>Великого </a:t>
            </a:r>
            <a:r>
              <a:rPr lang="ru-RU" sz="2000" b="1" dirty="0" smtClean="0">
                <a:solidFill>
                  <a:srgbClr val="002060"/>
                </a:solidFill>
              </a:rPr>
              <a:t>Новгорода </a:t>
            </a:r>
            <a:r>
              <a:rPr lang="ru-RU" b="1" dirty="0" smtClean="0">
                <a:solidFill>
                  <a:srgbClr val="002060"/>
                </a:solidFill>
              </a:rPr>
              <a:t>(млн. руб.)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617192"/>
              </p:ext>
            </p:extLst>
          </p:nvPr>
        </p:nvGraphicFramePr>
        <p:xfrm>
          <a:off x="361947" y="1506789"/>
          <a:ext cx="8431855" cy="5199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7525"/>
                <a:gridCol w="1245141"/>
                <a:gridCol w="1167319"/>
                <a:gridCol w="1361870"/>
              </a:tblGrid>
              <a:tr h="31952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Исполнено</a:t>
                      </a: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Отклонение (%)</a:t>
                      </a: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900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НАЛОГОВЫЕ </a:t>
                      </a:r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ДОХОДЫ, из них: 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1 872,3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1 918,2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102,5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336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824,4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845,3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102,5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6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Акцизы 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89,4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40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Единый налог на вмененный доход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150,4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155,2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103,2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40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Единый сельхозналог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65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Патентная система налогообложения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4,7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102,2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4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УСН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510,6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515,1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100,9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4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85,4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87,3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102,2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92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Земельный налог</a:t>
                      </a: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245,9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256,7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104,4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5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Госпошлина</a:t>
                      </a: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42,0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45,8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109,0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97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НЕНАЛОГОВЫЕ </a:t>
                      </a:r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ДОХОДЫ, из них: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330,0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343,8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104,2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639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Доходы, получаемые в виде арендной платы за землю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133,5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140,1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104,9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4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Доходы от сдачи в аренду муниципального имущества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13,7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14,5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105,8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0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Прочие доходы от использования имущества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90,8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91,3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00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Доходы от реализации 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муниципального имущества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9,6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0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Доходы от продажи земельных участков</a:t>
                      </a: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15,8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18,2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115,2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0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Штрафы, санкции, возмещения </a:t>
                      </a:r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ущерба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27,4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30,2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110,2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70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Прочие неналоговые доходы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39,2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39,9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101,8</a:t>
                      </a:r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4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  <a:r>
                        <a:rPr lang="ru-RU" sz="15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ДОХОДОВ: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2 202,3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2 262,0</a:t>
                      </a:r>
                      <a:endParaRPr lang="ru-RU" sz="1500" b="1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102,7</a:t>
                      </a:r>
                      <a:endParaRPr lang="ru-RU" sz="1500" b="1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 smtClean="0">
                <a:solidFill>
                  <a:srgbClr val="0070C0"/>
                </a:solidFill>
              </a:rPr>
              <a:t>7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67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98601" y="1153474"/>
            <a:ext cx="320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Исполнение бюджета по собственным доходам (млн. руб.)</a:t>
            </a:r>
            <a:endParaRPr lang="ru-RU" sz="1450" b="1" dirty="0">
              <a:solidFill>
                <a:srgbClr val="C00000"/>
              </a:solidFill>
            </a:endParaRPr>
          </a:p>
        </p:txBody>
      </p:sp>
      <p:graphicFrame>
        <p:nvGraphicFramePr>
          <p:cNvPr id="1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919295"/>
              </p:ext>
            </p:extLst>
          </p:nvPr>
        </p:nvGraphicFramePr>
        <p:xfrm>
          <a:off x="5129207" y="1763752"/>
          <a:ext cx="4014793" cy="5007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681218" y="1209754"/>
            <a:ext cx="320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</a:t>
            </a:r>
          </a:p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собственным доходам (%)</a:t>
            </a:r>
            <a:endParaRPr lang="ru-RU" sz="1450" b="1" dirty="0">
              <a:solidFill>
                <a:srgbClr val="C00000"/>
              </a:solidFill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347847464"/>
              </p:ext>
            </p:extLst>
          </p:nvPr>
        </p:nvGraphicFramePr>
        <p:xfrm>
          <a:off x="225298" y="1688446"/>
          <a:ext cx="5181600" cy="4888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>
                <a:solidFill>
                  <a:srgbClr val="0070C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257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6">
            <a:extLst>
              <a:ext uri="{FF2B5EF4-FFF2-40B4-BE49-F238E27FC236}">
                <a16:creationId xmlns="" xmlns:a16="http://schemas.microsoft.com/office/drawing/2014/main" id="{5D439AE2-0261-4622-8565-10F64BDF42BA}"/>
              </a:ext>
            </a:extLst>
          </p:cNvPr>
          <p:cNvSpPr txBox="1">
            <a:spLocks/>
          </p:cNvSpPr>
          <p:nvPr/>
        </p:nvSpPr>
        <p:spPr>
          <a:xfrm>
            <a:off x="777388" y="1257300"/>
            <a:ext cx="7886700" cy="7064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4B57"/>
                </a:solidFill>
                <a:latin typeface="Fedra Sans Pro Medium" panose="020B0604040000020004" pitchFamily="34" charset="0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03250" y="1097740"/>
            <a:ext cx="8540750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42963" y="1180177"/>
            <a:ext cx="8383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Работа комиссии по укреплению налоговой и бюджетной дисциплины, снижению неформальной занятости</a:t>
            </a:r>
            <a:endParaRPr lang="ru-RU" sz="3000" b="1" dirty="0">
              <a:solidFill>
                <a:srgbClr val="002060"/>
              </a:solidFill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10800000">
            <a:off x="5164236" y="2838773"/>
            <a:ext cx="420999" cy="285321"/>
          </a:xfrm>
          <a:prstGeom prst="triangle">
            <a:avLst/>
          </a:prstGeom>
          <a:solidFill>
            <a:srgbClr val="FF0000"/>
          </a:soli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4132130" y="3265672"/>
            <a:ext cx="2805117" cy="1060593"/>
            <a:chOff x="-270720" y="1322882"/>
            <a:chExt cx="2373843" cy="227479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-270720" y="1322882"/>
              <a:ext cx="2103123" cy="2248653"/>
            </a:xfrm>
            <a:prstGeom prst="rect">
              <a:avLst/>
            </a:prstGeom>
            <a:solidFill>
              <a:srgbClr val="008DD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 anchorCtr="0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рассмотрено </a:t>
              </a:r>
            </a:p>
            <a:p>
              <a:pPr algn="ctr"/>
              <a:r>
                <a:rPr lang="ru-RU" sz="2300" b="1" dirty="0" smtClean="0">
                  <a:solidFill>
                    <a:schemeClr val="bg1"/>
                  </a:solidFill>
                </a:rPr>
                <a:t>343 </a:t>
              </a:r>
              <a:r>
                <a:rPr lang="ru-RU" sz="2000" b="1" dirty="0">
                  <a:solidFill>
                    <a:schemeClr val="bg1"/>
                  </a:solidFill>
                </a:rPr>
                <a:t>налогоплательщика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2778711" y="2025637"/>
            <a:ext cx="5486400" cy="711891"/>
            <a:chOff x="0" y="1349028"/>
            <a:chExt cx="2103123" cy="2248653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  <a:solidFill>
              <a:srgbClr val="008DD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17967" y="4357666"/>
            <a:ext cx="2103123" cy="502362"/>
            <a:chOff x="0" y="1349028"/>
            <a:chExt cx="2103123" cy="2248653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  <a:solidFill>
              <a:srgbClr val="008DD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ru-RU" sz="2300" b="1" dirty="0">
                  <a:solidFill>
                    <a:schemeClr val="bg1"/>
                  </a:solidFill>
                </a:rPr>
                <a:t>поступило</a:t>
              </a: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63" y="2874987"/>
            <a:ext cx="556824" cy="49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2509854"/>
            <a:ext cx="564868" cy="45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18" y="2329341"/>
            <a:ext cx="487132" cy="4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7514847"/>
              </p:ext>
            </p:extLst>
          </p:nvPr>
        </p:nvGraphicFramePr>
        <p:xfrm>
          <a:off x="1135298" y="3951606"/>
          <a:ext cx="7411497" cy="3922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3927" y="2123608"/>
            <a:ext cx="443270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Проведено </a:t>
            </a:r>
            <a:r>
              <a:rPr lang="ru-RU" sz="2300" b="1" dirty="0" smtClean="0">
                <a:solidFill>
                  <a:schemeClr val="bg1"/>
                </a:solidFill>
              </a:rPr>
              <a:t>10</a:t>
            </a:r>
            <a:r>
              <a:rPr lang="ru-RU" sz="1700" b="1" dirty="0" smtClean="0">
                <a:solidFill>
                  <a:schemeClr val="bg1"/>
                </a:solidFill>
              </a:rPr>
              <a:t>  </a:t>
            </a:r>
            <a:r>
              <a:rPr lang="ru-RU" sz="2000" b="1" dirty="0" smtClean="0">
                <a:solidFill>
                  <a:schemeClr val="bg1"/>
                </a:solidFill>
              </a:rPr>
              <a:t>заседаний комиссии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1" name="Равнобедренный треугольник 50"/>
          <p:cNvSpPr/>
          <p:nvPr/>
        </p:nvSpPr>
        <p:spPr>
          <a:xfrm rot="16200000">
            <a:off x="3637107" y="3598446"/>
            <a:ext cx="420999" cy="285321"/>
          </a:xfrm>
          <a:prstGeom prst="triangle">
            <a:avLst/>
          </a:prstGeom>
          <a:solidFill>
            <a:srgbClr val="FF0000"/>
          </a:soli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Равнобедренный треугольник 51"/>
          <p:cNvSpPr/>
          <p:nvPr/>
        </p:nvSpPr>
        <p:spPr>
          <a:xfrm rot="5400000">
            <a:off x="6645041" y="3598445"/>
            <a:ext cx="420999" cy="285321"/>
          </a:xfrm>
          <a:prstGeom prst="triangle">
            <a:avLst/>
          </a:prstGeom>
          <a:solidFill>
            <a:srgbClr val="FF0000"/>
          </a:soli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1847256" y="3216905"/>
            <a:ext cx="2000351" cy="1048402"/>
            <a:chOff x="-322014" y="1349028"/>
            <a:chExt cx="2425137" cy="2248653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-322014" y="1349028"/>
              <a:ext cx="2103123" cy="2248653"/>
            </a:xfrm>
            <a:prstGeom prst="rect">
              <a:avLst/>
            </a:prstGeom>
            <a:solidFill>
              <a:srgbClr val="008DD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 anchorCtr="0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рассмотрено</a:t>
              </a:r>
              <a:r>
                <a:rPr lang="ru-RU" sz="1700" b="1" dirty="0" smtClean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ru-RU" sz="2300" b="1" dirty="0" smtClean="0">
                  <a:solidFill>
                    <a:schemeClr val="bg1"/>
                  </a:solidFill>
                </a:rPr>
                <a:t>226</a:t>
              </a:r>
            </a:p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организаций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139780" y="3216905"/>
            <a:ext cx="1653852" cy="1048403"/>
            <a:chOff x="0" y="1349028"/>
            <a:chExt cx="2103123" cy="2248653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  <a:solidFill>
              <a:srgbClr val="008DD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 anchorCtr="0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рассмотрено </a:t>
              </a:r>
            </a:p>
            <a:p>
              <a:pPr algn="ctr"/>
              <a:r>
                <a:rPr lang="ru-RU" sz="2300" b="1" dirty="0" smtClean="0">
                  <a:solidFill>
                    <a:schemeClr val="bg1"/>
                  </a:solidFill>
                </a:rPr>
                <a:t>117 </a:t>
              </a:r>
              <a:r>
                <a:rPr lang="ru-RU" sz="2300" b="1" dirty="0">
                  <a:solidFill>
                    <a:schemeClr val="bg1"/>
                  </a:solidFill>
                </a:rPr>
                <a:t>ИП</a:t>
              </a: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0" y="1349028"/>
              <a:ext cx="2103123" cy="2248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Равнобедренный треугольник 59"/>
          <p:cNvSpPr/>
          <p:nvPr/>
        </p:nvSpPr>
        <p:spPr>
          <a:xfrm rot="10800000">
            <a:off x="1501191" y="4983357"/>
            <a:ext cx="420999" cy="285321"/>
          </a:xfrm>
          <a:prstGeom prst="triangle">
            <a:avLst/>
          </a:prstGeom>
          <a:solidFill>
            <a:srgbClr val="FF0000"/>
          </a:soli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5" name="Picture 2" descr="https://i.gifer.com/9Z1E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36" y="5769864"/>
            <a:ext cx="830027" cy="86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chemeClr val="bg2">
                    <a:lumMod val="75000"/>
                  </a:schemeClr>
                </a:solidFill>
              </a:rPr>
              <a:t> 0</a:t>
            </a:r>
            <a:r>
              <a:rPr lang="ru-RU" altLang="ru-RU" sz="5000" dirty="0" smtClean="0">
                <a:solidFill>
                  <a:srgbClr val="0070C0"/>
                </a:solidFill>
              </a:rPr>
              <a:t>9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8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78803960"/>
              </p:ext>
            </p:extLst>
          </p:nvPr>
        </p:nvGraphicFramePr>
        <p:xfrm>
          <a:off x="477673" y="3895344"/>
          <a:ext cx="8160740" cy="296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6169" y="1161952"/>
            <a:ext cx="814299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Безвозмездные поступления от других бюджетов бюджетной системы</a:t>
            </a: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26" y="24195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36169" y="1083821"/>
            <a:ext cx="852326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10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314561009"/>
              </p:ext>
            </p:extLst>
          </p:nvPr>
        </p:nvGraphicFramePr>
        <p:xfrm>
          <a:off x="227108" y="1362007"/>
          <a:ext cx="8741663" cy="3291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11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58373375"/>
              </p:ext>
            </p:extLst>
          </p:nvPr>
        </p:nvGraphicFramePr>
        <p:xfrm>
          <a:off x="-206971" y="1725011"/>
          <a:ext cx="3958904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26" y="24195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36169" y="1083821"/>
            <a:ext cx="852326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11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3250" y="1161952"/>
            <a:ext cx="814299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бюджета Великого Новгорода в 2020 году (млн. руб.)</a:t>
            </a:r>
            <a:endParaRPr lang="ru-RU" sz="2000" b="1" dirty="0">
              <a:latin typeface="+mn-lt"/>
              <a:cs typeface="+mn-cs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921351"/>
              </p:ext>
            </p:extLst>
          </p:nvPr>
        </p:nvGraphicFramePr>
        <p:xfrm>
          <a:off x="3633215" y="1681434"/>
          <a:ext cx="5354668" cy="5036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769"/>
                <a:gridCol w="1243584"/>
                <a:gridCol w="1014315"/>
              </a:tblGrid>
              <a:tr h="5481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Наименование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Исполнено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(млн. руб.)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Уд. вес    (%)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1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1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1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173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Образование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2 764,9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47,1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</a:tr>
              <a:tr h="3173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Культура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175,1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3,0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</a:tr>
              <a:tr h="47060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Социальная</a:t>
                      </a:r>
                      <a:r>
                        <a:rPr lang="ru-RU" sz="16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политика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204,8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3,5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</a:tr>
              <a:tr h="18222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Физическая культура и спорт 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127,6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339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10" b="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10" b="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noFill/>
                  </a:tcPr>
                </a:tc>
              </a:tr>
              <a:tr h="323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Общегосударственные вопросы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302,7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5,2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5164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Правоохранительная деятельность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0,3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3173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Национальная экономика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1 090,5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18,6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3173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ЖКХ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1 043,3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17,8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239811"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Охрана окружающей </a:t>
                      </a:r>
                      <a:r>
                        <a:rPr lang="ru-RU" sz="16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среды</a:t>
                      </a:r>
                      <a:endParaRPr lang="ru-RU" sz="1600" b="0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0,3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0,01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442738"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Средства массовой информации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10,2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0,2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  <a:tr h="470604"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Обслуживание муниципального долга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131,7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2,2</a:t>
                      </a:r>
                      <a:endParaRPr lang="ru-RU" sz="16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66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26" y="24195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Прямая соединительная линия 41"/>
          <p:cNvCxnSpPr/>
          <p:nvPr/>
        </p:nvCxnSpPr>
        <p:spPr>
          <a:xfrm>
            <a:off x="636169" y="1083821"/>
            <a:ext cx="852326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32807" y="1083821"/>
            <a:ext cx="855712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Реализация муниципальных программ Великого Новгорода (млн. руб.)</a:t>
            </a: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35858" y="5185089"/>
            <a:ext cx="3384874" cy="1435167"/>
          </a:xfrm>
          <a:prstGeom prst="roundRect">
            <a:avLst/>
          </a:prstGeom>
          <a:noFill/>
          <a:ln w="31750"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222</a:t>
            </a:r>
            <a:endParaRPr lang="ru-RU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700" dirty="0">
                <a:solidFill>
                  <a:srgbClr val="002060"/>
                </a:solidFill>
                <a:latin typeface="Bahnschrift SemiBold" panose="020B0502040204020203" pitchFamily="34" charset="0"/>
                <a:cs typeface="Calibri" panose="020F0502020204030204" pitchFamily="34" charset="0"/>
              </a:rPr>
              <a:t>Муниципальные программы общего характера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35858" y="1663309"/>
            <a:ext cx="3384874" cy="1444591"/>
          </a:xfrm>
          <a:prstGeom prst="round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3 187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700" dirty="0">
                <a:solidFill>
                  <a:srgbClr val="002060"/>
                </a:solidFill>
                <a:latin typeface="Bahnschrift SemiBold" panose="020B0502040204020203" pitchFamily="34" charset="0"/>
                <a:cs typeface="Calibri" panose="020F0502020204030204" pitchFamily="34" charset="0"/>
              </a:rPr>
              <a:t>Муниципальные программы социальной направленности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5858" y="3280112"/>
            <a:ext cx="3384874" cy="1762449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</a:rPr>
              <a:t>1 979</a:t>
            </a:r>
            <a:endParaRPr lang="ru-RU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700" dirty="0" smtClean="0">
                <a:solidFill>
                  <a:srgbClr val="002060"/>
                </a:solidFill>
                <a:latin typeface="Bahnschrift SemiBold" panose="020B0502040204020203" pitchFamily="34" charset="0"/>
                <a:cs typeface="Calibri" panose="020F0502020204030204" pitchFamily="34" charset="0"/>
              </a:rPr>
              <a:t>Муниципальные программы для обеспечения безопасных условий жизнедеятельности</a:t>
            </a:r>
            <a:endParaRPr lang="ru-RU" sz="1700" dirty="0">
              <a:solidFill>
                <a:srgbClr val="002060"/>
              </a:solidFill>
              <a:latin typeface="Bahnschrift SemiBol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843638" y="1945288"/>
            <a:ext cx="261932" cy="295941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/>
          <p:cNvSpPr/>
          <p:nvPr/>
        </p:nvSpPr>
        <p:spPr>
          <a:xfrm>
            <a:off x="850416" y="5454680"/>
            <a:ext cx="261932" cy="295941"/>
          </a:xfrm>
          <a:prstGeom prst="flowChartConnector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323131751"/>
              </p:ext>
            </p:extLst>
          </p:nvPr>
        </p:nvGraphicFramePr>
        <p:xfrm>
          <a:off x="4255705" y="1351596"/>
          <a:ext cx="5052195" cy="3575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Блок-схема: узел 23"/>
          <p:cNvSpPr/>
          <p:nvPr/>
        </p:nvSpPr>
        <p:spPr>
          <a:xfrm>
            <a:off x="830690" y="3670750"/>
            <a:ext cx="261932" cy="29594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89366" y="5189945"/>
            <a:ext cx="3384874" cy="1435167"/>
          </a:xfrm>
          <a:prstGeom prst="roundRect">
            <a:avLst/>
          </a:prstGeom>
          <a:noFill/>
          <a:ln w="31750">
            <a:gradFill>
              <a:gsLst>
                <a:gs pos="8330">
                  <a:srgbClr val="57BBAE"/>
                </a:gs>
                <a:gs pos="44570">
                  <a:srgbClr val="9999FF"/>
                </a:gs>
                <a:gs pos="85400">
                  <a:srgbClr val="FF0000"/>
                </a:gs>
                <a:gs pos="19150">
                  <a:srgbClr val="00B050"/>
                </a:gs>
                <a:gs pos="0">
                  <a:schemeClr val="accent1">
                    <a:tint val="66000"/>
                    <a:satMod val="160000"/>
                  </a:schemeClr>
                </a:gs>
                <a:gs pos="70426">
                  <a:srgbClr val="FF0000"/>
                </a:gs>
                <a:gs pos="50000">
                  <a:srgbClr val="9999FF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5 388</a:t>
            </a:r>
            <a:endParaRPr lang="ru-RU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ru-RU" sz="1700" dirty="0" smtClean="0">
                <a:solidFill>
                  <a:srgbClr val="002060"/>
                </a:solidFill>
                <a:latin typeface="Bahnschrift SemiBold" panose="020B0502040204020203" pitchFamily="34" charset="0"/>
                <a:cs typeface="Calibri" panose="020F0502020204030204" pitchFamily="34" charset="0"/>
              </a:rPr>
              <a:t>Всего расходов в рамках муниципальных программ</a:t>
            </a:r>
            <a:endParaRPr lang="ru-RU" sz="1700" dirty="0">
              <a:solidFill>
                <a:srgbClr val="002060"/>
              </a:solidFill>
              <a:latin typeface="Bahnschrift SemiBold" panose="020B05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5200598" y="5321658"/>
            <a:ext cx="261932" cy="295941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5200598" y="5721657"/>
            <a:ext cx="261932" cy="29594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5200598" y="6143528"/>
            <a:ext cx="261932" cy="295941"/>
          </a:xfrm>
          <a:prstGeom prst="flowChartConnector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12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80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6"/>
          <p:cNvSpPr>
            <a:spLocks noGrp="1"/>
          </p:cNvSpPr>
          <p:nvPr>
            <p:ph type="title" idx="4294967295"/>
          </p:nvPr>
        </p:nvSpPr>
        <p:spPr>
          <a:xfrm>
            <a:off x="603250" y="1235075"/>
            <a:ext cx="8248776" cy="662305"/>
          </a:xfrm>
        </p:spPr>
        <p:txBody>
          <a:bodyPr anchor="t">
            <a:noAutofit/>
          </a:bodyPr>
          <a:lstStyle/>
          <a:p>
            <a:r>
              <a:rPr lang="ru-RU" alt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города функционирует 111  муниципальных </a:t>
            </a:r>
            <a:r>
              <a:rPr lang="ru-RU" alt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  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540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 smtClean="0">
                <a:solidFill>
                  <a:srgbClr val="0070C0"/>
                </a:solidFill>
              </a:rPr>
              <a:t>13</a:t>
            </a:r>
            <a:endParaRPr lang="ru-RU" altLang="ru-RU" sz="5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75" y="217488"/>
            <a:ext cx="68103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476625" y="500063"/>
            <a:ext cx="4638675" cy="2667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57175" y="1099185"/>
            <a:ext cx="890031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4952336" y="1944538"/>
            <a:ext cx="39261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Комитет по образованию </a:t>
            </a:r>
          </a:p>
          <a:p>
            <a:pPr algn="ctr"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Администрации Великого Новгорода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263525" y="2000250"/>
            <a:ext cx="40036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Комитет культуры и молодежной </a:t>
            </a:r>
          </a:p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политики Администрации Великого </a:t>
            </a:r>
          </a:p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Новгорода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4899437" y="5018088"/>
            <a:ext cx="39790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Комитет по управлению ЖКХ и ООС</a:t>
            </a:r>
          </a:p>
          <a:p>
            <a:pPr algn="ctr"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 Администрации Великого Новгорода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2821489" y="3853598"/>
            <a:ext cx="39133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ru-RU" altLang="ru-RU" sz="1800" b="1" dirty="0">
                <a:solidFill>
                  <a:srgbClr val="0070C0"/>
                </a:solidFill>
                <a:cs typeface="Calibri" panose="020F0502020204030204" pitchFamily="34" charset="0"/>
              </a:rPr>
              <a:t>Администрация Великого Новгорода</a:t>
            </a: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257175" y="5099050"/>
            <a:ext cx="391767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Управление по физической культуре </a:t>
            </a:r>
          </a:p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и спорту Администрации Великого </a:t>
            </a:r>
          </a:p>
          <a:p>
            <a:pPr defTabSz="914400"/>
            <a:r>
              <a:rPr lang="ru-RU" altLang="ru-RU" b="1" dirty="0">
                <a:solidFill>
                  <a:srgbClr val="0070C0"/>
                </a:solidFill>
                <a:cs typeface="Calibri" panose="020F0502020204030204" pitchFamily="34" charset="0"/>
              </a:rPr>
              <a:t>Новгорода</a:t>
            </a: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5346700" y="2816225"/>
            <a:ext cx="633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ru-RU" sz="2800" b="1" dirty="0" smtClean="0">
                <a:solidFill>
                  <a:srgbClr val="C00000"/>
                </a:solidFill>
              </a:rPr>
              <a:t>8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1</a:t>
            </a:r>
            <a:endParaRPr lang="en-US" altLang="ru-RU" sz="2800" b="1" dirty="0">
              <a:solidFill>
                <a:srgbClr val="C00000"/>
              </a:solidFill>
            </a:endParaRPr>
          </a:p>
        </p:txBody>
      </p:sp>
      <p:sp>
        <p:nvSpPr>
          <p:cNvPr id="38928" name="Rectangle 16"/>
          <p:cNvSpPr>
            <a:spLocks noChangeArrowheads="1"/>
          </p:cNvSpPr>
          <p:nvPr/>
        </p:nvSpPr>
        <p:spPr bwMode="auto">
          <a:xfrm>
            <a:off x="975874" y="3044341"/>
            <a:ext cx="55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800" b="1" dirty="0">
                <a:solidFill>
                  <a:srgbClr val="C00000"/>
                </a:solidFill>
              </a:rPr>
              <a:t>17</a:t>
            </a:r>
          </a:p>
        </p:txBody>
      </p:sp>
      <p:sp>
        <p:nvSpPr>
          <p:cNvPr id="38929" name="Rectangle 17"/>
          <p:cNvSpPr>
            <a:spLocks noChangeArrowheads="1"/>
          </p:cNvSpPr>
          <p:nvPr/>
        </p:nvSpPr>
        <p:spPr bwMode="auto">
          <a:xfrm>
            <a:off x="874713" y="6027272"/>
            <a:ext cx="367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8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5553967" y="5843121"/>
            <a:ext cx="367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4410739" y="4208324"/>
            <a:ext cx="3674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2800" b="1" dirty="0" smtClean="0">
                <a:solidFill>
                  <a:srgbClr val="C00000"/>
                </a:solidFill>
              </a:rPr>
              <a:t>6</a:t>
            </a:r>
            <a:endParaRPr lang="en-US" alt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3893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366449"/>
              </p:ext>
            </p:extLst>
          </p:nvPr>
        </p:nvGraphicFramePr>
        <p:xfrm>
          <a:off x="2935634" y="5848226"/>
          <a:ext cx="1081982" cy="874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" name="Точечный рисунок" r:id="rId4" imgW="5761905" imgH="4657143" progId="Paint.Picture">
                  <p:embed/>
                </p:oleObj>
              </mc:Choice>
              <mc:Fallback>
                <p:oleObj name="Точечный рисунок" r:id="rId4" imgW="5761905" imgH="465714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5634" y="5848226"/>
                        <a:ext cx="1081982" cy="874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8" name="Object 26"/>
          <p:cNvGraphicFramePr>
            <a:graphicFrameLocks noChangeAspect="1"/>
          </p:cNvGraphicFramePr>
          <p:nvPr/>
        </p:nvGraphicFramePr>
        <p:xfrm>
          <a:off x="7834313" y="2655888"/>
          <a:ext cx="855662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7" name="Точечный рисунок" r:id="rId6" imgW="4334480" imgH="4210638" progId="Paint.Picture">
                  <p:embed/>
                </p:oleObj>
              </mc:Choice>
              <mc:Fallback>
                <p:oleObj name="Точечный рисунок" r:id="rId6" imgW="4334480" imgH="42106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4313" y="2655888"/>
                        <a:ext cx="855662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001119"/>
              </p:ext>
            </p:extLst>
          </p:nvPr>
        </p:nvGraphicFramePr>
        <p:xfrm>
          <a:off x="3360165" y="2678258"/>
          <a:ext cx="1016763" cy="911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" name="Точечный рисунок" r:id="rId8" imgW="2371429" imgH="2123810" progId="Paint.Picture">
                  <p:embed/>
                </p:oleObj>
              </mc:Choice>
              <mc:Fallback>
                <p:oleObj name="Точечный рисунок" r:id="rId8" imgW="2371429" imgH="21238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165" y="2678258"/>
                        <a:ext cx="1016763" cy="911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0" name="Object 28"/>
          <p:cNvGraphicFramePr>
            <a:graphicFrameLocks noChangeAspect="1"/>
          </p:cNvGraphicFramePr>
          <p:nvPr/>
        </p:nvGraphicFramePr>
        <p:xfrm>
          <a:off x="7440613" y="5657850"/>
          <a:ext cx="1122362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" name="Точечный рисунок" r:id="rId10" imgW="4571429" imgH="4563112" progId="Paint.Picture">
                  <p:embed/>
                </p:oleObj>
              </mc:Choice>
              <mc:Fallback>
                <p:oleObj name="Точечный рисунок" r:id="rId10" imgW="4571429" imgH="456311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0613" y="5657850"/>
                        <a:ext cx="1122362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343586"/>
              </p:ext>
            </p:extLst>
          </p:nvPr>
        </p:nvGraphicFramePr>
        <p:xfrm>
          <a:off x="1203195" y="3841836"/>
          <a:ext cx="90963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" name="Точечный рисунок" r:id="rId12" imgW="4476190" imgH="4828571" progId="Paint.Picture">
                  <p:embed/>
                </p:oleObj>
              </mc:Choice>
              <mc:Fallback>
                <p:oleObj name="Точечный рисунок" r:id="rId12" imgW="4476190" imgH="48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195" y="3841836"/>
                        <a:ext cx="90963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929098"/>
              </p:ext>
            </p:extLst>
          </p:nvPr>
        </p:nvGraphicFramePr>
        <p:xfrm>
          <a:off x="7400391" y="4026502"/>
          <a:ext cx="763374" cy="840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" name="Точечный рисунок" r:id="rId14" imgW="1324160" imgH="1457143" progId="Paint.Picture">
                  <p:embed/>
                </p:oleObj>
              </mc:Choice>
              <mc:Fallback>
                <p:oleObj name="Точечный рисунок" r:id="rId14" imgW="1324160" imgH="145714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391" y="4026502"/>
                        <a:ext cx="763374" cy="840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5921375" y="2916238"/>
            <a:ext cx="1462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ru-RU" b="1" dirty="0">
                <a:solidFill>
                  <a:srgbClr val="002060"/>
                </a:solidFill>
              </a:rPr>
              <a:t>учреждения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4707334" y="4308914"/>
            <a:ext cx="14425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sz="1800" b="1" dirty="0" smtClean="0">
                <a:solidFill>
                  <a:srgbClr val="002060"/>
                </a:solidFill>
              </a:rPr>
              <a:t>учреждений</a:t>
            </a:r>
            <a:endParaRPr lang="en-US" altLang="ru-RU" sz="1800" b="1" dirty="0">
              <a:solidFill>
                <a:srgbClr val="002060"/>
              </a:solidFill>
            </a:endParaRP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1544106" y="3150672"/>
            <a:ext cx="14425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 b="1" dirty="0">
                <a:solidFill>
                  <a:srgbClr val="002060"/>
                </a:solidFill>
              </a:rPr>
              <a:t>учреждений</a:t>
            </a:r>
            <a:endParaRPr lang="en-US" altLang="ru-RU" b="1" dirty="0">
              <a:solidFill>
                <a:srgbClr val="002060"/>
              </a:solidFill>
            </a:endParaRP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1223963" y="6102350"/>
            <a:ext cx="14652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US" altLang="ru-RU" b="1" dirty="0">
                <a:solidFill>
                  <a:srgbClr val="002060"/>
                </a:solidFill>
                <a:latin typeface="+mn-lt"/>
              </a:rPr>
              <a:t>учреждени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й</a:t>
            </a:r>
            <a:endParaRPr lang="en-US" alt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5840413" y="5921375"/>
            <a:ext cx="14620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US" altLang="ru-RU" b="1" dirty="0">
                <a:solidFill>
                  <a:srgbClr val="002060"/>
                </a:solidFill>
                <a:latin typeface="+mn-lt"/>
              </a:rPr>
              <a:t>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37220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947055" y="1131024"/>
            <a:ext cx="320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 разделу «Образование»</a:t>
            </a:r>
            <a:endParaRPr lang="ru-RU" sz="1450" b="1" dirty="0">
              <a:solidFill>
                <a:srgbClr val="C0000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14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188761991"/>
              </p:ext>
            </p:extLst>
          </p:nvPr>
        </p:nvGraphicFramePr>
        <p:xfrm>
          <a:off x="4357065" y="1772312"/>
          <a:ext cx="4796486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70297" y="1131024"/>
            <a:ext cx="5396519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образование в 20</a:t>
            </a:r>
            <a:r>
              <a:rPr lang="en-US" sz="2000" b="1" dirty="0" smtClean="0">
                <a:latin typeface="+mn-lt"/>
                <a:cs typeface="+mn-cs"/>
              </a:rPr>
              <a:t>20</a:t>
            </a:r>
            <a:r>
              <a:rPr lang="ru-RU" sz="2000" b="1" dirty="0" smtClean="0">
                <a:latin typeface="+mn-lt"/>
                <a:cs typeface="+mn-cs"/>
              </a:rPr>
              <a:t> году </a:t>
            </a:r>
            <a:r>
              <a:rPr lang="ru-RU" sz="1800" b="1" dirty="0" smtClean="0">
                <a:latin typeface="+mn-lt"/>
                <a:cs typeface="+mn-cs"/>
              </a:rPr>
              <a:t>(млн. руб.)</a:t>
            </a:r>
            <a:endParaRPr lang="ru-RU" sz="1800" b="1" dirty="0">
              <a:latin typeface="+mn-lt"/>
              <a:cs typeface="+mn-cs"/>
            </a:endParaRPr>
          </a:p>
        </p:txBody>
      </p:sp>
      <p:pic>
        <p:nvPicPr>
          <p:cNvPr id="14338" name="Picture 2" descr="&amp;Gcy;&amp;lcy;&amp;acy;&amp;vcy;&amp;ncy;&amp;acy;&amp;ya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692" y="1558778"/>
            <a:ext cx="842979" cy="99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503605"/>
              </p:ext>
            </p:extLst>
          </p:nvPr>
        </p:nvGraphicFramePr>
        <p:xfrm>
          <a:off x="286358" y="1558778"/>
          <a:ext cx="4651402" cy="4512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713"/>
                <a:gridCol w="1236689"/>
              </a:tblGrid>
              <a:tr h="27759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Исполнено</a:t>
                      </a:r>
                      <a:endParaRPr lang="ru-RU" sz="14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44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выполнение муниципального задания</a:t>
                      </a: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учреждениями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366,5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оказание социальной поддержки обучающимся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,2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учебниками,</a:t>
                      </a:r>
                      <a:r>
                        <a:rPr lang="ru-RU" sz="13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бланками документов об образовании; безопасность учреждений, доступ  к сети «Интернет»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20,1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мероприятий в сфере образования, в </a:t>
                      </a:r>
                      <a:r>
                        <a:rPr lang="ru-RU" sz="13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. федеральные</a:t>
                      </a:r>
                      <a:r>
                        <a:rPr lang="ru-RU" sz="13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проекты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73,1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</a:t>
                      </a:r>
                      <a:r>
                        <a:rPr lang="ru-RU" sz="13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горячим питанием  учащихся начальных классов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53,4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4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субсидий на реализацию образовательных программ дошкольного образования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1,3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каникулярного отдыха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rgbClr val="002060"/>
                          </a:solidFill>
                        </a:rPr>
                        <a:t>10,7</a:t>
                      </a:r>
                      <a:endParaRPr lang="ru-RU" sz="13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укрепление материально-технической базы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rgbClr val="002060"/>
                          </a:solidFill>
                        </a:rPr>
                        <a:t>57,4</a:t>
                      </a:r>
                      <a:endParaRPr lang="ru-RU" sz="13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инвестиционные расходы и капвложения</a:t>
                      </a:r>
                      <a:endParaRPr lang="ru-RU" sz="13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 smtClean="0">
                          <a:solidFill>
                            <a:srgbClr val="002060"/>
                          </a:solidFill>
                        </a:rPr>
                        <a:t>152,9</a:t>
                      </a:r>
                      <a:endParaRPr lang="ru-RU" sz="13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" name="Picture 8" descr="http://itd1.mycdn.me/image?id=849527355473&amp;t=20&amp;plc=WEB&amp;tkn=*Fni_6UUnnfnI-LZEvYX8nSrJyk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1" y="6149359"/>
            <a:ext cx="657353" cy="62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803849" y="6118651"/>
            <a:ext cx="1476055" cy="629237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500" b="1" dirty="0" smtClean="0">
                <a:solidFill>
                  <a:srgbClr val="002060"/>
                </a:solidFill>
              </a:rPr>
              <a:t>расходы бюджета на    1 жителя в год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 rot="5400000">
            <a:off x="2287418" y="6344194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497918" y="6189460"/>
            <a:ext cx="1842434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</a:rPr>
              <a:t>12 290 </a:t>
            </a:r>
            <a:r>
              <a:rPr lang="ru-RU" sz="1400" b="1" dirty="0" smtClean="0">
                <a:solidFill>
                  <a:srgbClr val="002060"/>
                </a:solidFill>
              </a:rPr>
              <a:t>рублей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18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467047" y="1179792"/>
            <a:ext cx="320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 разделу «Культура»</a:t>
            </a:r>
            <a:endParaRPr lang="ru-RU" sz="1450" b="1" dirty="0">
              <a:solidFill>
                <a:srgbClr val="C0000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15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125371426"/>
              </p:ext>
            </p:extLst>
          </p:nvPr>
        </p:nvGraphicFramePr>
        <p:xfrm>
          <a:off x="4528676" y="1729110"/>
          <a:ext cx="4615324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68300" y="1179792"/>
            <a:ext cx="8289733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культуру в 2020 году </a:t>
            </a:r>
            <a:r>
              <a:rPr lang="ru-RU" sz="1800" b="1" dirty="0" smtClean="0">
                <a:latin typeface="+mn-lt"/>
                <a:cs typeface="+mn-cs"/>
              </a:rPr>
              <a:t>(млн. руб.)</a:t>
            </a:r>
            <a:endParaRPr lang="ru-RU" sz="1800" b="1" dirty="0">
              <a:latin typeface="+mn-lt"/>
              <a:cs typeface="+mn-cs"/>
            </a:endParaRPr>
          </a:p>
        </p:txBody>
      </p:sp>
      <p:sp>
        <p:nvSpPr>
          <p:cNvPr id="2" name="AutoShape 2" descr="https://png.pngtree.com/png_detail/18/09/10/pngtree-painting-png-clipart_12853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png.pngtree.com/png_detail/18/09/10/pngtree-painting-png-clipart_128538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6" descr="https://png.pngtree.com/png_detail/18/09/10/pngtree-painting-png-clipart_128538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8" descr="https://png.pngtree.com/png_detail/18/09/10/pngtree-painting-png-clipart_128538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11" descr="https://ddtparus-emenzh.educhel.ru/uploads/34800/34789/section/739881/knopochki2.jpg?1522909789950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1585067"/>
            <a:ext cx="944650" cy="90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659555"/>
              </p:ext>
            </p:extLst>
          </p:nvPr>
        </p:nvGraphicFramePr>
        <p:xfrm>
          <a:off x="307975" y="1733789"/>
          <a:ext cx="4324986" cy="4221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753"/>
                <a:gridCol w="1475233"/>
              </a:tblGrid>
              <a:tr h="33477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Исполнено</a:t>
                      </a:r>
                      <a:endParaRPr lang="ru-RU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</a:tr>
              <a:tr h="7105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выполнение муниципального задания</a:t>
                      </a:r>
                      <a:r>
                        <a:rPr lang="en-US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учреждениями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154,1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286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мероприятий  в сфере культуры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3,6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9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субсидий автономным некоммерческим организациям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2,0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комплектование книжных фондов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0,4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укрепление материально-технической базы, ремонтные</a:t>
                      </a:r>
                      <a:r>
                        <a:rPr lang="ru-RU" sz="14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работы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6,6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3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выплата муниципальных стипендий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0,3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9" name="Picture 14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61" y="4279392"/>
            <a:ext cx="1093228" cy="10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&amp;Kcy;&amp;acy;&amp;rcy;&amp;tcy;&amp;icy;&amp;ncy;&amp;kcy;&amp;icy; &amp;pcy;&amp;ocy; &amp;zcy;&amp;acy;&amp;pcy;&amp;rcy;&amp;ocy;&amp;scy;&amp;ucy; &amp;kcy;&amp;ucy;&amp;lcy;&amp;softcy;&amp;tcy;&amp;ucy;&amp;rcy;&amp;acy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656" y="5411115"/>
            <a:ext cx="1597152" cy="128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://itd1.mycdn.me/image?id=849527355473&amp;t=20&amp;plc=WEB&amp;tkn=*Fni_6UUnnfnI-LZEvYX8nSrJyk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51639"/>
            <a:ext cx="710145" cy="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786676" y="6023316"/>
            <a:ext cx="1580802" cy="629237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500" b="1" dirty="0" smtClean="0">
                <a:solidFill>
                  <a:srgbClr val="002060"/>
                </a:solidFill>
              </a:rPr>
              <a:t>расходы бюджета на      1 жителя в год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>
            <a:off x="2228716" y="6220541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439215" y="6073848"/>
            <a:ext cx="1891175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</a:rPr>
              <a:t>778 </a:t>
            </a:r>
            <a:r>
              <a:rPr lang="ru-RU" sz="1400" b="1" dirty="0" smtClean="0">
                <a:solidFill>
                  <a:srgbClr val="002060"/>
                </a:solidFill>
              </a:rPr>
              <a:t>рублей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795736" y="1187446"/>
            <a:ext cx="30222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 разделу «Физическая культура и спорт»      </a:t>
            </a:r>
            <a:endParaRPr lang="ru-RU" sz="1450" b="1" dirty="0">
              <a:solidFill>
                <a:srgbClr val="C0000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16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908" y="1167884"/>
            <a:ext cx="484022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физическую культуру и спорт в 2020 году </a:t>
            </a:r>
            <a:r>
              <a:rPr lang="ru-RU" sz="1800" b="1" dirty="0" smtClean="0">
                <a:latin typeface="+mn-lt"/>
                <a:cs typeface="+mn-cs"/>
              </a:rPr>
              <a:t>(млн. руб.)</a:t>
            </a:r>
            <a:endParaRPr lang="ru-RU" sz="1800" b="1" dirty="0">
              <a:latin typeface="+mn-lt"/>
              <a:cs typeface="+mn-cs"/>
            </a:endParaRPr>
          </a:p>
        </p:txBody>
      </p:sp>
      <p:pic>
        <p:nvPicPr>
          <p:cNvPr id="16386" name="Picture 2" descr="&amp;rcy;&amp;iecy;&amp;zcy;&amp;ucy;&amp;lcy;&amp;softcy;&amp;tcy;&amp;acy;&amp;tcy;&amp;ycy; &amp;scy; &amp;gcy;&amp;rcy;&amp;acy;&amp;n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496" y="1721667"/>
            <a:ext cx="1202660" cy="94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15963"/>
              </p:ext>
            </p:extLst>
          </p:nvPr>
        </p:nvGraphicFramePr>
        <p:xfrm>
          <a:off x="351122" y="1873972"/>
          <a:ext cx="4098957" cy="4002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182"/>
                <a:gridCol w="1255775"/>
              </a:tblGrid>
              <a:tr h="34466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Исполнено</a:t>
                      </a:r>
                      <a:endParaRPr lang="ru-RU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326524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выполнение муниципального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задания</a:t>
                      </a:r>
                      <a:r>
                        <a:rPr lang="en-US" sz="1400" b="1" i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учреждениями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52,4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599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проведение спортивно-массовых и оздоровительных мероприятий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2,6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Федеральный проект  </a:t>
                      </a:r>
                    </a:p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«Спорт- норма жизни»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64,5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реализация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мероприятий по пожарной безопасности, приобретение оборудования и спортинвентаря, ремонтные работы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4,4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выплата муниципальных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стипендий , переподготовка и повышение квалификации работников учреждений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0,1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Picture 12" descr="&amp;Kcy;&amp;acy;&amp;rcy;&amp;tcy;&amp;icy;&amp;ncy;&amp;kcy;&amp;icy; &amp;pcy;&amp;ocy; &amp;zcy;&amp;acy;&amp;pcy;&amp;rcy;&amp;ocy;&amp;scy;&amp;ucy; &amp;fcy;&amp;icy;&amp;zcy;&amp;icy;&amp;chcy;&amp;iecy;&amp;scy;&amp;kcy;&amp;acy;&amp;yacy; &amp;kcy;&amp;ucy;&amp;lcy;&amp;softcy;&amp;tcy;&amp;ucy;&amp;rcy;&amp;acy; &amp;icy; &amp;scy;&amp;pcy;&amp;ocy;&amp;rcy;&amp;t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79" y="4154048"/>
            <a:ext cx="1387721" cy="10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&amp;Kcy;&amp;acy;&amp;rcy;&amp;tcy;&amp;icy;&amp;ncy;&amp;kcy;&amp;icy; &amp;pcy;&amp;ocy; &amp;zcy;&amp;acy;&amp;pcy;&amp;rcy;&amp;ocy;&amp;scy;&amp;ucy; &amp;fcy;&amp;icy;&amp;zcy;&amp;icy;&amp;chcy;&amp;iecy;&amp;scy;&amp;kcy;&amp;acy;&amp;yacy; &amp;kcy;&amp;ucy;&amp;lcy;&amp;softcy;&amp;tcy;&amp;ucy;&amp;rcy;&amp;acy; &amp;icy; &amp;scy;&amp;pcy;&amp;ocy;&amp;rcy;&amp;tcy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44" y="1528104"/>
            <a:ext cx="1071683" cy="92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://itd1.mycdn.me/image?id=849527355473&amp;t=20&amp;plc=WEB&amp;tkn=*Fni_6UUnnfnI-LZEvYX8nSrJyk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54" y="5936601"/>
            <a:ext cx="710145" cy="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835444" y="5987132"/>
            <a:ext cx="1580802" cy="629237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500" b="1" dirty="0" smtClean="0">
                <a:solidFill>
                  <a:srgbClr val="002060"/>
                </a:solidFill>
              </a:rPr>
              <a:t>расходы бюджета на      1 жителя в год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2435088" y="6186490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45587" y="6015904"/>
            <a:ext cx="1612428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</a:rPr>
              <a:t>567</a:t>
            </a:r>
            <a:r>
              <a:rPr lang="ru-RU" sz="1400" b="1" dirty="0" smtClean="0">
                <a:solidFill>
                  <a:srgbClr val="002060"/>
                </a:solidFill>
              </a:rPr>
              <a:t> рублей</a:t>
            </a:r>
            <a:endParaRPr lang="ru-RU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316741887"/>
              </p:ext>
            </p:extLst>
          </p:nvPr>
        </p:nvGraphicFramePr>
        <p:xfrm>
          <a:off x="4258015" y="1726055"/>
          <a:ext cx="4796486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621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86503" y="1121575"/>
            <a:ext cx="320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 разделу «Социальная политика»</a:t>
            </a:r>
            <a:endParaRPr lang="ru-RU" sz="1450" b="1" dirty="0">
              <a:solidFill>
                <a:srgbClr val="C0000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17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636634076"/>
              </p:ext>
            </p:extLst>
          </p:nvPr>
        </p:nvGraphicFramePr>
        <p:xfrm>
          <a:off x="4645152" y="1729110"/>
          <a:ext cx="4498848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24391" y="1141279"/>
            <a:ext cx="4385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социальную политику </a:t>
            </a:r>
            <a:r>
              <a:rPr lang="en-US" sz="2000" b="1" dirty="0" smtClean="0">
                <a:latin typeface="+mn-lt"/>
                <a:cs typeface="+mn-cs"/>
              </a:rPr>
              <a:t>              </a:t>
            </a:r>
            <a:r>
              <a:rPr lang="ru-RU" sz="2000" b="1" dirty="0" smtClean="0">
                <a:latin typeface="+mn-lt"/>
                <a:cs typeface="+mn-cs"/>
              </a:rPr>
              <a:t>в 20</a:t>
            </a:r>
            <a:r>
              <a:rPr lang="en-US" sz="2000" b="1" dirty="0" smtClean="0">
                <a:latin typeface="+mn-lt"/>
                <a:cs typeface="+mn-cs"/>
              </a:rPr>
              <a:t>20</a:t>
            </a:r>
            <a:r>
              <a:rPr lang="ru-RU" sz="2000" b="1" dirty="0" smtClean="0">
                <a:latin typeface="+mn-lt"/>
                <a:cs typeface="+mn-cs"/>
              </a:rPr>
              <a:t> году </a:t>
            </a:r>
            <a:r>
              <a:rPr lang="ru-RU" sz="1800" b="1" dirty="0" smtClean="0">
                <a:latin typeface="+mn-lt"/>
                <a:cs typeface="+mn-cs"/>
              </a:rPr>
              <a:t>(млн. руб.)</a:t>
            </a:r>
            <a:endParaRPr lang="ru-RU" sz="1800" b="1" dirty="0">
              <a:latin typeface="+mn-lt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691741"/>
              </p:ext>
            </p:extLst>
          </p:nvPr>
        </p:nvGraphicFramePr>
        <p:xfrm>
          <a:off x="155575" y="1944510"/>
          <a:ext cx="3823258" cy="2900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338"/>
                <a:gridCol w="1227920"/>
              </a:tblGrid>
              <a:tr h="38835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</a:rPr>
                        <a:t>Исполнено</a:t>
                      </a:r>
                      <a:endParaRPr lang="ru-RU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201999"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dirty="0" smtClean="0">
                          <a:solidFill>
                            <a:srgbClr val="002060"/>
                          </a:solidFill>
                        </a:rPr>
                        <a:t>Расходы на исполнение переданных</a:t>
                      </a:r>
                      <a:r>
                        <a:rPr lang="ru-RU" sz="1600" b="1" i="0" baseline="0" dirty="0" smtClean="0">
                          <a:solidFill>
                            <a:srgbClr val="002060"/>
                          </a:solidFill>
                        </a:rPr>
                        <a:t> государственных полномочий</a:t>
                      </a:r>
                      <a:endParaRPr lang="ru-RU" sz="16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rgbClr val="002060"/>
                          </a:solidFill>
                        </a:rPr>
                        <a:t>151,5</a:t>
                      </a:r>
                      <a:endParaRPr lang="ru-RU" sz="16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1999"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dirty="0" smtClean="0">
                          <a:solidFill>
                            <a:srgbClr val="002060"/>
                          </a:solidFill>
                        </a:rPr>
                        <a:t>Расходы на исполнение полномочий,</a:t>
                      </a:r>
                      <a:r>
                        <a:rPr lang="ru-RU" sz="1600" b="1" i="0" baseline="0" dirty="0" smtClean="0">
                          <a:solidFill>
                            <a:srgbClr val="002060"/>
                          </a:solidFill>
                        </a:rPr>
                        <a:t> принятых органами местного самоуправления Великого Новгорода</a:t>
                      </a:r>
                      <a:endParaRPr lang="ru-RU" sz="16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solidFill>
                            <a:srgbClr val="002060"/>
                          </a:solidFill>
                        </a:rPr>
                        <a:t>53,3</a:t>
                      </a:r>
                      <a:endParaRPr lang="ru-RU" sz="16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Picture 4" descr="&amp;Kcy;&amp;acy;&amp;rcy;&amp;tcy;&amp;icy;&amp;ncy;&amp;kcy;&amp;icy; &amp;pcy;&amp;ocy; &amp;zcy;&amp;acy;&amp;pcy;&amp;rcy;&amp;ocy;&amp;scy;&amp;ucy; &amp;scy;&amp;ocy;&amp;tscy;&amp;icy;&amp;acy;&amp;lcy;&amp;softcy;&amp;ncy;&amp;acy;&amp;yacy; &amp;pcy;&amp;ocy;&amp;dcy;&amp;dcy;&amp;iecy;&amp;rcy;&amp;zhcy;&amp;kcy;&amp;acy; &amp;ncy;&amp;acy;&amp;scy;&amp;iecy;&amp;lcy;&amp;iecy;&amp;ncy;&amp;icy;&amp;ya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1729110"/>
            <a:ext cx="881426" cy="63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itd1.mycdn.me/image?id=849527355473&amp;t=20&amp;plc=WEB&amp;tkn=*Fni_6UUnnfnI-LZEvYX8nSrJyk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0" y="6068120"/>
            <a:ext cx="710145" cy="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701331" y="6118650"/>
            <a:ext cx="1580802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500" b="1" dirty="0" smtClean="0">
                <a:solidFill>
                  <a:srgbClr val="002060"/>
                </a:solidFill>
              </a:rPr>
              <a:t>расходы бюджета на      1 жителя в год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 rot="5400000">
            <a:off x="2214294" y="6344196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424793" y="6197503"/>
            <a:ext cx="1891175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911 </a:t>
            </a:r>
            <a:r>
              <a:rPr lang="ru-RU" sz="1400" b="1" dirty="0" smtClean="0">
                <a:solidFill>
                  <a:srgbClr val="002060"/>
                </a:solidFill>
              </a:rPr>
              <a:t>рублей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" name="AutoShape 2" descr="https://24health.by/wp-content/uploads/2018/10/image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4" descr="https://24health.by/wp-content/uploads/2018/10/image-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6" descr="https://24health.by/wp-content/uploads/2018/10/image-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5" y="4962144"/>
            <a:ext cx="2178255" cy="93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 descr="http://agni-joga-i-novyj-mir.ru/images/11-04-2018/uty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417" y="3590226"/>
            <a:ext cx="1068653" cy="95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93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18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18" name="Выноска со стрелкой вправо 17"/>
          <p:cNvSpPr/>
          <p:nvPr/>
        </p:nvSpPr>
        <p:spPr>
          <a:xfrm>
            <a:off x="7850493" y="1292347"/>
            <a:ext cx="497246" cy="5320661"/>
          </a:xfrm>
          <a:prstGeom prst="rightArrowCallout">
            <a:avLst>
              <a:gd name="adj1" fmla="val 25000"/>
              <a:gd name="adj2" fmla="val 112994"/>
              <a:gd name="adj3" fmla="val 25000"/>
              <a:gd name="adj4" fmla="val 64977"/>
            </a:avLst>
          </a:prstGeom>
          <a:noFill/>
          <a:ln w="25400"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6666FF"/>
                </a:solidFill>
                <a:cs typeface="Arial" panose="020B0604020202020204" pitchFamily="34" charset="0"/>
              </a:rPr>
              <a:t>Количество  получателей</a:t>
            </a:r>
            <a:endParaRPr lang="ru-RU" sz="2000" b="1" dirty="0">
              <a:solidFill>
                <a:srgbClr val="6666FF"/>
              </a:solidFill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653920" y="1193476"/>
            <a:ext cx="4384613" cy="560286"/>
          </a:xfrm>
          <a:prstGeom prst="roundRect">
            <a:avLst/>
          </a:prstGeom>
          <a:solidFill>
            <a:srgbClr val="6666FF"/>
          </a:solidFill>
          <a:ln w="22225"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Социальная выплата женщинам при рождении первого ребенка</a:t>
            </a: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5400000">
            <a:off x="6101541" y="1391324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16628" y="1254879"/>
            <a:ext cx="1303213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" name="AutoShape 4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6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8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644423" y="1853665"/>
            <a:ext cx="4384613" cy="749121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Единовременная выплата семьям на улучшение жилищных условий при одновременном рождении двух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23750" y="2674363"/>
            <a:ext cx="4340798" cy="654843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Ежемесячная денежная компенсация по оплате ЖКУ многодетным семьям, имеющим в своем составе пять и более детей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647886" y="3440716"/>
            <a:ext cx="4339653" cy="560286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Ежемесячная денежная компенсация ветеранам боевых действий по оплате ЖКУ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59037" y="4116357"/>
            <a:ext cx="4340797" cy="406607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Денежная выплата спортсменам-ветеранам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34550" y="4673154"/>
            <a:ext cx="4352989" cy="479373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Выплаты Почетным гражданам Великого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Новгорода  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647886" y="5901666"/>
            <a:ext cx="4310628" cy="560286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Ежемесячная денежная компенсация студентам стоимости проездного билета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30117" y="5250638"/>
            <a:ext cx="4334431" cy="560286"/>
          </a:xfrm>
          <a:prstGeom prst="roundRect">
            <a:avLst/>
          </a:prstGeom>
          <a:solidFill>
            <a:srgbClr val="6666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Денежная выплата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гражданам</a:t>
            </a:r>
            <a:r>
              <a:rPr lang="ru-RU" sz="1400" b="1" dirty="0">
                <a:solidFill>
                  <a:schemeClr val="bg1"/>
                </a:solidFill>
                <a:cs typeface="Calibri" panose="020F0502020204030204" pitchFamily="34" charset="0"/>
              </a:rPr>
              <a:t>, 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достигшим возраста   100 лет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3006" y="2010202"/>
            <a:ext cx="1325289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0.6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90835" y="2783044"/>
            <a:ext cx="1325289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0</a:t>
            </a: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7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405588" y="3496020"/>
            <a:ext cx="1325289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8.0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0383" y="4167606"/>
            <a:ext cx="1310536" cy="374247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</a:t>
            </a: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.1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9" name="Равнобедренный треугольник 48"/>
          <p:cNvSpPr/>
          <p:nvPr/>
        </p:nvSpPr>
        <p:spPr>
          <a:xfrm rot="5400000">
            <a:off x="6055304" y="2067979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Равнобедренный треугольник 50"/>
          <p:cNvSpPr/>
          <p:nvPr/>
        </p:nvSpPr>
        <p:spPr>
          <a:xfrm rot="5400000">
            <a:off x="6035568" y="2899568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Равнобедренный треугольник 51"/>
          <p:cNvSpPr/>
          <p:nvPr/>
        </p:nvSpPr>
        <p:spPr>
          <a:xfrm rot="5400000">
            <a:off x="6042055" y="3622608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Равнобедренный треугольник 53"/>
          <p:cNvSpPr/>
          <p:nvPr/>
        </p:nvSpPr>
        <p:spPr>
          <a:xfrm rot="5400000">
            <a:off x="6091607" y="4237367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Равнобедренный треугольник 54"/>
          <p:cNvSpPr/>
          <p:nvPr/>
        </p:nvSpPr>
        <p:spPr>
          <a:xfrm rot="5400000">
            <a:off x="6086312" y="4836057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405589" y="4673154"/>
            <a:ext cx="1325289" cy="479373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.6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58" name="Равнобедренный треугольник 57"/>
          <p:cNvSpPr/>
          <p:nvPr/>
        </p:nvSpPr>
        <p:spPr>
          <a:xfrm rot="5400000">
            <a:off x="6057143" y="5448486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Равнобедренный треугольник 58"/>
          <p:cNvSpPr/>
          <p:nvPr/>
        </p:nvSpPr>
        <p:spPr>
          <a:xfrm rot="5400000">
            <a:off x="6057143" y="6090296"/>
            <a:ext cx="280143" cy="164589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6435630" y="5348645"/>
            <a:ext cx="1325289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0</a:t>
            </a: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3 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417533" y="5963069"/>
            <a:ext cx="1325289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1.5</a:t>
            </a:r>
            <a:r>
              <a:rPr lang="ru-RU" sz="14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млн. руб.</a:t>
            </a:r>
            <a:endParaRPr lang="ru-RU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8400341" y="1292347"/>
            <a:ext cx="651608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603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400341" y="2010202"/>
            <a:ext cx="651608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3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400341" y="4673154"/>
            <a:ext cx="651608" cy="479373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2</a:t>
            </a: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7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8361626" y="5348645"/>
            <a:ext cx="651608" cy="422651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14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400341" y="5984216"/>
            <a:ext cx="651608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725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8428071" y="2738279"/>
            <a:ext cx="651608" cy="427245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2</a:t>
            </a: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8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422620" y="3502119"/>
            <a:ext cx="651608" cy="437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85</a:t>
            </a:r>
            <a:r>
              <a:rPr lang="en-US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8422620" y="4167606"/>
            <a:ext cx="651608" cy="387341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12</a:t>
            </a:r>
            <a:endParaRPr lang="ru-RU" sz="1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5" name="Выноска со стрелкой вправо 74"/>
          <p:cNvSpPr/>
          <p:nvPr/>
        </p:nvSpPr>
        <p:spPr>
          <a:xfrm>
            <a:off x="460375" y="1240358"/>
            <a:ext cx="1051433" cy="5320661"/>
          </a:xfrm>
          <a:prstGeom prst="rightArrowCallout">
            <a:avLst>
              <a:gd name="adj1" fmla="val 11639"/>
              <a:gd name="adj2" fmla="val 147780"/>
              <a:gd name="adj3" fmla="val 25000"/>
              <a:gd name="adj4" fmla="val 64977"/>
            </a:avLst>
          </a:prstGeom>
          <a:solidFill>
            <a:srgbClr val="6666FF"/>
          </a:solidFill>
          <a:ln w="25400"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Полномочия Великого Новгорода в сфере социальной поддержки населения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49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19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488617209"/>
              </p:ext>
            </p:extLst>
          </p:nvPr>
        </p:nvGraphicFramePr>
        <p:xfrm>
          <a:off x="4632960" y="1761124"/>
          <a:ext cx="4511040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3249" y="1141279"/>
            <a:ext cx="8289733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ЖКХ в 2020 году </a:t>
            </a:r>
            <a:r>
              <a:rPr lang="ru-RU" sz="1800" b="1" dirty="0" smtClean="0">
                <a:latin typeface="+mn-lt"/>
                <a:cs typeface="+mn-cs"/>
              </a:rPr>
              <a:t>(млн. руб.)</a:t>
            </a:r>
            <a:endParaRPr lang="ru-RU" sz="1800" b="1" dirty="0">
              <a:latin typeface="+mn-lt"/>
              <a:cs typeface="+mn-cs"/>
            </a:endParaRPr>
          </a:p>
        </p:txBody>
      </p:sp>
      <p:pic>
        <p:nvPicPr>
          <p:cNvPr id="18434" name="Picture 2" descr="&amp;Mcy;&amp;acy;&amp;fcy;&amp;icy;&amp;yacy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98" y="1141279"/>
            <a:ext cx="931164" cy="11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557364"/>
              </p:ext>
            </p:extLst>
          </p:nvPr>
        </p:nvGraphicFramePr>
        <p:xfrm>
          <a:off x="134174" y="1651117"/>
          <a:ext cx="5007507" cy="4152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899"/>
                <a:gridCol w="1153608"/>
              </a:tblGrid>
              <a:tr h="35289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Исполнено</a:t>
                      </a:r>
                      <a:endParaRPr lang="ru-RU" sz="1600" b="1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323712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капитальный ремонт жилищного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фонда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78,6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9953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капитальный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ремонт </a:t>
                      </a:r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дворовых территорий, благоустройство</a:t>
                      </a:r>
                      <a:r>
                        <a:rPr lang="ru-RU" sz="1400" b="1" i="0" baseline="0" dirty="0" smtClean="0">
                          <a:solidFill>
                            <a:srgbClr val="002060"/>
                          </a:solidFill>
                        </a:rPr>
                        <a:t> общественных территорий и парков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113,1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8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u="none" strike="noStrike" kern="1200" baseline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строительство Софийской набережной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191,9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53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просроченной кредиторской задолженности МУП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126,2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5383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реконструкция Левобережных  водоочистных сооружений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83,7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69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благоустройство  города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198,4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8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содержание и ремонт ливневой</a:t>
                      </a:r>
                      <a:r>
                        <a:rPr lang="ru-RU" sz="14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 к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анализации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109,8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8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деятельности учреждений 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104,7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8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иные расходы</a:t>
                      </a:r>
                      <a:endParaRPr lang="ru-RU" sz="14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2060"/>
                          </a:solidFill>
                        </a:rPr>
                        <a:t>18,1</a:t>
                      </a:r>
                      <a:endParaRPr lang="ru-RU" sz="1400" b="1" i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440" name="Picture 8" descr="http://itd1.mycdn.me/image?id=849527355473&amp;t=20&amp;plc=WEB&amp;tkn=*Fni_6UUnnfnI-LZEvYX8nSrJyk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6" y="6035689"/>
            <a:ext cx="710145" cy="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кругленный прямоугольник 20"/>
          <p:cNvSpPr/>
          <p:nvPr/>
        </p:nvSpPr>
        <p:spPr>
          <a:xfrm>
            <a:off x="998601" y="6083467"/>
            <a:ext cx="1506299" cy="629237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500" b="1" dirty="0" smtClean="0">
                <a:solidFill>
                  <a:srgbClr val="002060"/>
                </a:solidFill>
              </a:rPr>
              <a:t>расходы бюджета на     1 жителя в год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2570089" y="6349597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29762" y="6202904"/>
            <a:ext cx="1755242" cy="578705"/>
          </a:xfrm>
          <a:prstGeom prst="roundRect">
            <a:avLst/>
          </a:prstGeom>
          <a:noFill/>
          <a:ln>
            <a:solidFill>
              <a:srgbClr val="008DD2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2060"/>
                </a:solidFill>
              </a:rPr>
              <a:t>4 637</a:t>
            </a:r>
            <a:r>
              <a:rPr lang="ru-RU" sz="1400" b="1" dirty="0" smtClean="0">
                <a:solidFill>
                  <a:srgbClr val="002060"/>
                </a:solidFill>
              </a:rPr>
              <a:t>рублей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839933" y="1207126"/>
            <a:ext cx="22753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Структура  бюджета по разделу «ЖКХ»</a:t>
            </a:r>
            <a:endParaRPr lang="ru-RU" sz="14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3250" y="222250"/>
            <a:ext cx="1295400" cy="86177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5000" dirty="0">
                <a:solidFill>
                  <a:srgbClr val="AFABAB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5000" dirty="0" smtClean="0">
                <a:solidFill>
                  <a:srgbClr val="0070C0"/>
                </a:solidFill>
              </a:rPr>
              <a:t>20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249" y="1141279"/>
            <a:ext cx="7282883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дорожное хозяйство в 2020 году - 1 018,9 </a:t>
            </a:r>
            <a:r>
              <a:rPr lang="ru-RU" sz="1800" b="1" dirty="0" smtClean="0">
                <a:latin typeface="+mn-lt"/>
                <a:cs typeface="+mn-cs"/>
              </a:rPr>
              <a:t>млн. руб.</a:t>
            </a:r>
            <a:endParaRPr lang="ru-RU" sz="1800" b="1" dirty="0">
              <a:latin typeface="+mn-lt"/>
              <a:cs typeface="+mn-cs"/>
            </a:endParaRPr>
          </a:p>
        </p:txBody>
      </p:sp>
      <p:pic>
        <p:nvPicPr>
          <p:cNvPr id="19458" name="Picture 2" descr="Contact Us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5" y="5956468"/>
            <a:ext cx="966706" cy="95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#&amp;rcy;&amp;acy;&amp;bcy;&amp;ocy;&amp;tcy;&amp;ncy;&amp;icy;&amp;kcy;,&amp;icy;&amp;ncy;&amp;zhcy;&amp;iecy;&amp;ncy;&amp;iecy;&amp;rcy;&amp;ycy;-&amp;scy;&amp;tcy;&amp;rcy;&amp;ocy;&amp;icy;&amp;tcy;&amp;iecy;&amp;lcy;&amp;icy;.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132" y="1109900"/>
            <a:ext cx="1146997" cy="93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853662"/>
              </p:ext>
            </p:extLst>
          </p:nvPr>
        </p:nvGraphicFramePr>
        <p:xfrm>
          <a:off x="128742" y="1698319"/>
          <a:ext cx="3899988" cy="5056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75488" y="1698319"/>
            <a:ext cx="32064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b="1" dirty="0" smtClean="0">
                <a:solidFill>
                  <a:srgbClr val="C00000"/>
                </a:solidFill>
              </a:rPr>
              <a:t>Источники формирования дорожного фонда</a:t>
            </a:r>
            <a:endParaRPr lang="ru-RU" sz="1450" b="1" dirty="0">
              <a:solidFill>
                <a:srgbClr val="C00000"/>
              </a:solidFill>
            </a:endParaRPr>
          </a:p>
        </p:txBody>
      </p:sp>
      <p:sp>
        <p:nvSpPr>
          <p:cNvPr id="18" name="Выноска со стрелкой вправо 17"/>
          <p:cNvSpPr/>
          <p:nvPr/>
        </p:nvSpPr>
        <p:spPr>
          <a:xfrm>
            <a:off x="3835993" y="1698319"/>
            <a:ext cx="497246" cy="4767072"/>
          </a:xfrm>
          <a:prstGeom prst="rightArrowCallout">
            <a:avLst>
              <a:gd name="adj1" fmla="val 25000"/>
              <a:gd name="adj2" fmla="val 112994"/>
              <a:gd name="adj3" fmla="val 25000"/>
              <a:gd name="adj4" fmla="val 64977"/>
            </a:avLst>
          </a:prstGeom>
          <a:solidFill>
            <a:srgbClr val="3399FF"/>
          </a:solidFill>
          <a:ln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 РАСХОДОВАНИЯ</a:t>
            </a:r>
            <a:endParaRPr lang="ru-RU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84933" y="1597964"/>
            <a:ext cx="2821682" cy="1277928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капитальный ремонт </a:t>
            </a:r>
            <a:r>
              <a:rPr lang="ru-RU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и ремонт автомобильных 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дорог, в </a:t>
            </a:r>
            <a:r>
              <a:rPr lang="ru-RU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том 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числе экспертиза смет</a:t>
            </a:r>
            <a:endParaRPr lang="ru-RU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5400000">
            <a:off x="7274949" y="2019024"/>
            <a:ext cx="420999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688074" y="2045210"/>
            <a:ext cx="1192438" cy="653948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582,6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384932" y="2967242"/>
            <a:ext cx="2873374" cy="1098752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содержание </a:t>
            </a:r>
            <a:r>
              <a:rPr lang="ru-RU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автомобильных дорог, 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том числе </a:t>
            </a: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уборка города</a:t>
            </a:r>
            <a:endParaRPr lang="ru-RU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 rot="5400000">
            <a:off x="7249865" y="3241573"/>
            <a:ext cx="420999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688074" y="3173734"/>
            <a:ext cx="1304580" cy="654843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171,1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436625" y="4131161"/>
            <a:ext cx="2873375" cy="1167384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строительство </a:t>
            </a:r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дорог и </a:t>
            </a:r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тротуаров, в том числе разработка ПСД</a:t>
            </a:r>
            <a:endParaRPr lang="ru-RU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7287360" y="4423558"/>
            <a:ext cx="420999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723440" y="4420318"/>
            <a:ext cx="1298960" cy="589070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263,5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436627" y="5376672"/>
            <a:ext cx="2941214" cy="947928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повышение безопасности дорожного движения</a:t>
            </a:r>
            <a:endParaRPr lang="ru-RU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5400000">
            <a:off x="7342074" y="5627201"/>
            <a:ext cx="420999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717194" y="5561168"/>
            <a:ext cx="1298960" cy="578935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1,7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" name="AutoShape 4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6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8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18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89088640"/>
              </p:ext>
            </p:extLst>
          </p:nvPr>
        </p:nvGraphicFramePr>
        <p:xfrm>
          <a:off x="-205820" y="1151920"/>
          <a:ext cx="7142160" cy="3456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421695"/>
              </p:ext>
            </p:extLst>
          </p:nvPr>
        </p:nvGraphicFramePr>
        <p:xfrm>
          <a:off x="149566" y="3706425"/>
          <a:ext cx="8793358" cy="3117050"/>
        </p:xfrm>
        <a:graphic>
          <a:graphicData uri="http://schemas.openxmlformats.org/drawingml/2006/table">
            <a:tbl>
              <a:tblPr/>
              <a:tblGrid>
                <a:gridCol w="6799874"/>
                <a:gridCol w="1993484"/>
              </a:tblGrid>
              <a:tr h="2202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5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Основные направления реализации Адресной инвестиционной программы: </a:t>
                      </a:r>
                      <a:endParaRPr lang="ru-RU" sz="1500" b="1" u="none" strike="noStrike" kern="12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5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Исполнено </a:t>
                      </a:r>
                      <a:r>
                        <a:rPr lang="ru-RU" sz="12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(млн. руб.)</a:t>
                      </a: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</a:tr>
              <a:tr h="205532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Осуществление дорожной деятельности</a:t>
                      </a:r>
                    </a:p>
                  </a:txBody>
                  <a:tcPr marL="68572" marR="685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263,6</a:t>
                      </a: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Строительство Софийской набережной</a:t>
                      </a:r>
                      <a:endParaRPr lang="ru-RU" sz="1400" b="1" u="none" strike="noStrike" kern="1200" baseline="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191,9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610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Строительство детских садов</a:t>
                      </a:r>
                      <a:endParaRPr lang="ru-RU" sz="1400" b="1" u="none" strike="noStrike" kern="1200" baseline="0" dirty="0"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140,6</a:t>
                      </a:r>
                      <a:endParaRPr lang="ru-RU" sz="1400" b="1" u="none" strike="noStrike" kern="1200" baseline="0" dirty="0"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Реконструкция Левобережных  водоочистных сооружений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83,7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Обеспечение жилыми помещениями детей-сирот и лиц из их числа</a:t>
                      </a:r>
                      <a:endParaRPr lang="ru-RU" sz="1400" b="1" u="none" strike="noStrike" kern="1200" baseline="0" dirty="0"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55,5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Строительство кладбища – парка в п. Ермолино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12,8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Реконструкция пешеходного моста в  ДООЦ «Былина»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11,8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ПСД и реконструкция наб. А. Невского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30,3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Строительство ФОК по ул. Вересова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63,9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27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Завершение строительства школ, включая приобретение оборудования</a:t>
                      </a:r>
                      <a:endParaRPr lang="ru-RU" sz="1400" b="1" u="none" strike="noStrike" kern="1200" baseline="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28" marR="91428" marT="45725" marB="4572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0,5</a:t>
                      </a:r>
                    </a:p>
                  </a:txBody>
                  <a:tcPr marL="91428" marR="91428" marT="45725" marB="45725" anchor="ctr" horzOverflow="overflow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510118" y="3203003"/>
            <a:ext cx="4280223" cy="395223"/>
          </a:xfrm>
          <a:prstGeom prst="roundRect">
            <a:avLst>
              <a:gd name="adj" fmla="val 10000"/>
            </a:avLst>
          </a:prstGeom>
          <a:solidFill>
            <a:srgbClr val="3399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r>
              <a:rPr lang="ru-RU" sz="1600" b="1" dirty="0" smtClean="0">
                <a:solidFill>
                  <a:prstClr val="white"/>
                </a:solidFill>
              </a:rPr>
              <a:t>Инвестиционные расходы - 854,6 млн.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30180" y="1483931"/>
            <a:ext cx="3816424" cy="395223"/>
          </a:xfrm>
          <a:prstGeom prst="roundRect">
            <a:avLst>
              <a:gd name="adj" fmla="val 10000"/>
            </a:avLst>
          </a:prstGeom>
          <a:solidFill>
            <a:srgbClr val="3399FF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r>
              <a:rPr lang="ru-RU" sz="1600" b="1" dirty="0" smtClean="0">
                <a:solidFill>
                  <a:prstClr val="white"/>
                </a:solidFill>
              </a:rPr>
              <a:t>Ремонтные работы </a:t>
            </a:r>
            <a:r>
              <a:rPr lang="ru-RU" sz="1600" b="1" dirty="0">
                <a:solidFill>
                  <a:prstClr val="white"/>
                </a:solidFill>
              </a:rPr>
              <a:t>-</a:t>
            </a:r>
            <a:r>
              <a:rPr lang="ru-RU" sz="1600" b="1" dirty="0" smtClean="0">
                <a:solidFill>
                  <a:prstClr val="white"/>
                </a:solidFill>
              </a:rPr>
              <a:t> 850 млн.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684824" y="2002607"/>
            <a:ext cx="593858" cy="225566"/>
          </a:xfrm>
          <a:prstGeom prst="downArrow">
            <a:avLst/>
          </a:prstGeom>
          <a:solidFill>
            <a:srgbClr val="3399FF"/>
          </a:solidFill>
          <a:ln w="3810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64736" y="2392568"/>
            <a:ext cx="4669535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550" b="1" dirty="0" smtClean="0">
                <a:solidFill>
                  <a:srgbClr val="002060"/>
                </a:solidFill>
                <a:latin typeface="+mj-lt"/>
              </a:rPr>
              <a:t>федеральный и областной бюджеты - 693 млн. руб.</a:t>
            </a:r>
            <a:endParaRPr lang="ru-RU" sz="155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57211" y="2764212"/>
            <a:ext cx="4022078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550" b="1" dirty="0" smtClean="0">
                <a:solidFill>
                  <a:srgbClr val="002060"/>
                </a:solidFill>
                <a:latin typeface="+mj-lt"/>
              </a:rPr>
              <a:t>бюджет города - 157 млн. руб.</a:t>
            </a:r>
            <a:endParaRPr lang="ru-RU" sz="155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26" y="24195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636169" y="1083821"/>
            <a:ext cx="852326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21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3250" y="1083821"/>
            <a:ext cx="814299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Капитальные затраты бюджета Великого Новгорода в 2020 году</a:t>
            </a:r>
            <a:endParaRPr lang="ru-RU" sz="2000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6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80" y="185803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998601" y="2036064"/>
            <a:ext cx="74853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4678514" y="2225004"/>
            <a:ext cx="2877825" cy="501480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ДЕМОГРАФИЯ</a:t>
            </a:r>
            <a:endParaRPr lang="ru-RU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5400000">
            <a:off x="7572681" y="1730648"/>
            <a:ext cx="421000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850720" y="1778207"/>
            <a:ext cx="1051155" cy="511613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54,8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 rot="5400000">
            <a:off x="7572681" y="2363710"/>
            <a:ext cx="420999" cy="285321"/>
          </a:xfrm>
          <a:prstGeom prst="triangle">
            <a:avLst/>
          </a:prstGeom>
          <a:solidFill>
            <a:srgbClr val="008DD2"/>
          </a:solidFill>
          <a:ln>
            <a:solidFill>
              <a:srgbClr val="008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776906" y="3884804"/>
            <a:ext cx="3902893" cy="782618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БЕЗОПАСНЫЕ И КАЧЕСТВЕННЫЕ АВТОМОБИЛЬНЫЕ ДОРОГИ</a:t>
            </a:r>
            <a:endParaRPr lang="ru-RU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7141072" y="3135676"/>
            <a:ext cx="420999" cy="285321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62587" y="4737169"/>
            <a:ext cx="3902894" cy="721255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ЖИЛЬЕ И ГОРОДСКАЯ СРЕДА</a:t>
            </a:r>
            <a:endParaRPr lang="ru-RU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5400000">
            <a:off x="7640220" y="4133452"/>
            <a:ext cx="420999" cy="285321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AutoShape 4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" name="AutoShape 6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8" descr="http://%D0%BA%D1%83%D0%BB%D0%B5%D0%B1%D0%B0%D0%BA%D0%B8-%D0%BE%D0%BA%D1%80%D1%83%D0%B3.%D1%80%D1%84/netcat_files/multifile/2538/dorozhnoe_hozyaystvo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488" y="2214890"/>
            <a:ext cx="671012" cy="5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4674749" y="1619685"/>
            <a:ext cx="2906872" cy="501480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ОБРАЗОВАНИЕ</a:t>
            </a:r>
            <a:endParaRPr lang="ru-RU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298" y="1589413"/>
            <a:ext cx="600804" cy="62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35965" y="1109741"/>
            <a:ext cx="8677568" cy="3847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1900" b="1" dirty="0" smtClean="0">
                <a:latin typeface="+mn-lt"/>
                <a:cs typeface="+mn-cs"/>
              </a:rPr>
              <a:t>Реализация национальных проектов в Великом Новгороде в 2020 году </a:t>
            </a:r>
            <a:r>
              <a:rPr lang="ru-RU" sz="1600" b="1" dirty="0" smtClean="0">
                <a:latin typeface="+mn-lt"/>
                <a:cs typeface="+mn-cs"/>
              </a:rPr>
              <a:t>(млн. руб.)</a:t>
            </a:r>
            <a:endParaRPr lang="ru-RU" sz="1600" b="1" dirty="0">
              <a:latin typeface="+mn-lt"/>
              <a:cs typeface="+mn-cs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256701" y="3056947"/>
            <a:ext cx="2914666" cy="5014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ЦИФРОВАЯ  ЭКОНОМИКА</a:t>
            </a:r>
            <a:endParaRPr lang="ru-RU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7" name="Равнобедренный треугольник 36"/>
          <p:cNvSpPr/>
          <p:nvPr/>
        </p:nvSpPr>
        <p:spPr>
          <a:xfrm rot="5400000">
            <a:off x="7662497" y="4955135"/>
            <a:ext cx="420999" cy="285321"/>
          </a:xfrm>
          <a:prstGeom prst="triangle">
            <a:avLst/>
          </a:prstGeom>
          <a:solidFill>
            <a:srgbClr val="6666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 flipV="1">
            <a:off x="3548256" y="3753718"/>
            <a:ext cx="5488190" cy="45719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850720" y="4202273"/>
            <a:ext cx="1145287" cy="532782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453,2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872997" y="5041904"/>
            <a:ext cx="1203592" cy="532782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362,9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2161036202"/>
              </p:ext>
            </p:extLst>
          </p:nvPr>
        </p:nvGraphicFramePr>
        <p:xfrm>
          <a:off x="-649283" y="2156000"/>
          <a:ext cx="4498848" cy="492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718" y="3923050"/>
            <a:ext cx="592188" cy="69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5012977" y="6474067"/>
            <a:ext cx="299626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Городской бюджет </a:t>
            </a:r>
            <a:r>
              <a:rPr lang="en-US" sz="1400" b="1" dirty="0" smtClean="0">
                <a:solidFill>
                  <a:srgbClr val="002060"/>
                </a:solidFill>
              </a:rPr>
              <a:t> -  </a:t>
            </a:r>
            <a:r>
              <a:rPr lang="ru-RU" sz="1400" b="1" dirty="0" smtClean="0">
                <a:solidFill>
                  <a:srgbClr val="002060"/>
                </a:solidFill>
              </a:rPr>
              <a:t>35,1 млн. руб.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82538" y="5895581"/>
            <a:ext cx="355815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Федеральный бюджет </a:t>
            </a:r>
            <a:r>
              <a:rPr lang="en-US" sz="1400" b="1" dirty="0" smtClean="0">
                <a:solidFill>
                  <a:srgbClr val="002060"/>
                </a:solidFill>
              </a:rPr>
              <a:t>  -  </a:t>
            </a:r>
            <a:r>
              <a:rPr lang="ru-RU" sz="1400" b="1" dirty="0" smtClean="0">
                <a:solidFill>
                  <a:srgbClr val="002060"/>
                </a:solidFill>
              </a:rPr>
              <a:t> 840,1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млн. руб.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74313" y="6177651"/>
            <a:ext cx="29098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Областной бюджет -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68</a:t>
            </a:r>
            <a:r>
              <a:rPr lang="en-US" sz="1400" b="1" dirty="0" smtClean="0">
                <a:solidFill>
                  <a:srgbClr val="002060"/>
                </a:solidFill>
              </a:rPr>
              <a:t>,4</a:t>
            </a:r>
            <a:r>
              <a:rPr lang="ru-RU" sz="1400" b="1" dirty="0" smtClean="0">
                <a:solidFill>
                  <a:srgbClr val="002060"/>
                </a:solidFill>
              </a:rPr>
              <a:t> млн. руб.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99" y="4743771"/>
            <a:ext cx="749032" cy="71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Скругленный прямоугольник 63"/>
          <p:cNvSpPr/>
          <p:nvPr/>
        </p:nvSpPr>
        <p:spPr>
          <a:xfrm>
            <a:off x="7872997" y="2411516"/>
            <a:ext cx="1017664" cy="530122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64,5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400264" y="3233029"/>
            <a:ext cx="1051155" cy="511613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8,2</a:t>
            </a:r>
            <a:endParaRPr lang="ru-RU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70" name="Выгнутая вправо стрелка 69"/>
          <p:cNvSpPr/>
          <p:nvPr/>
        </p:nvSpPr>
        <p:spPr>
          <a:xfrm rot="10415507">
            <a:off x="705237" y="4514929"/>
            <a:ext cx="626247" cy="1691915"/>
          </a:xfrm>
          <a:prstGeom prst="curvedLeftArrow">
            <a:avLst/>
          </a:prstGeom>
          <a:gradFill>
            <a:gsLst>
              <a:gs pos="72500">
                <a:srgbClr val="9999FF"/>
              </a:gs>
              <a:gs pos="0">
                <a:srgbClr val="F0494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1" name="Выгнутая вправо стрелка 70"/>
          <p:cNvSpPr/>
          <p:nvPr/>
        </p:nvSpPr>
        <p:spPr>
          <a:xfrm rot="1541776">
            <a:off x="2682989" y="1835009"/>
            <a:ext cx="626247" cy="1597026"/>
          </a:xfrm>
          <a:prstGeom prst="curvedLeftArrow">
            <a:avLst/>
          </a:prstGeom>
          <a:gradFill>
            <a:gsLst>
              <a:gs pos="76650">
                <a:srgbClr val="D2E3FA"/>
              </a:gs>
              <a:gs pos="0">
                <a:srgbClr val="F0494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0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05181" y="6080799"/>
            <a:ext cx="3270991" cy="501480"/>
          </a:xfrm>
          <a:prstGeom prst="roundRect">
            <a:avLst/>
          </a:prstGeom>
          <a:solidFill>
            <a:srgbClr val="6666FF"/>
          </a:solidFill>
          <a:ln>
            <a:solidFill>
              <a:srgbClr val="6666FF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КОМФРТНАЯ СРЕДА ДЛЯ ЖИЗНИ</a:t>
            </a:r>
            <a:endParaRPr lang="ru-RU" sz="16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084971" y="1544040"/>
            <a:ext cx="1842445" cy="652770"/>
          </a:xfrm>
          <a:prstGeom prst="roundRect">
            <a:avLst/>
          </a:prstGeom>
          <a:solidFill>
            <a:srgbClr val="0099FF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ЧЕЛОВЕЧЕСКИЙ КАПИТАЛ</a:t>
            </a:r>
            <a:endParaRPr lang="ru-RU" sz="16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28948" y="5627277"/>
            <a:ext cx="41369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ВСЕГО  РАСХОДОВ  –  </a:t>
            </a:r>
            <a:r>
              <a:rPr lang="en-US" sz="1400" b="1" dirty="0" smtClean="0">
                <a:solidFill>
                  <a:srgbClr val="002060"/>
                </a:solidFill>
              </a:rPr>
              <a:t>9</a:t>
            </a:r>
            <a:r>
              <a:rPr lang="ru-RU" sz="1400" b="1" dirty="0" smtClean="0">
                <a:solidFill>
                  <a:srgbClr val="002060"/>
                </a:solidFill>
              </a:rPr>
              <a:t>43,6  млн. руб. , </a:t>
            </a:r>
            <a:r>
              <a:rPr lang="ru-RU" sz="1300" b="1" i="1" dirty="0" smtClean="0">
                <a:solidFill>
                  <a:srgbClr val="002060"/>
                </a:solidFill>
              </a:rPr>
              <a:t>в том числе</a:t>
            </a:r>
            <a:r>
              <a:rPr lang="ru-RU" sz="1400" b="1" dirty="0" smtClean="0">
                <a:solidFill>
                  <a:srgbClr val="002060"/>
                </a:solidFill>
              </a:rPr>
              <a:t>: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22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0183" y="1695331"/>
            <a:ext cx="1876835" cy="60054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ЭКОНОМИЧЕСКИЙ РОСТ</a:t>
            </a:r>
            <a:endParaRPr lang="ru-RU" sz="16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50" name="Picture 12" descr="https://np.astrobl.ru/upload/iblock/8c1/icon_n%20%2810%2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030" y="3098075"/>
            <a:ext cx="496917" cy="60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Скругленный прямоугольник 50"/>
          <p:cNvSpPr/>
          <p:nvPr/>
        </p:nvSpPr>
        <p:spPr>
          <a:xfrm flipV="1">
            <a:off x="3507817" y="2941638"/>
            <a:ext cx="5488190" cy="45719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126" y="24195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23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336814"/>
              </p:ext>
            </p:extLst>
          </p:nvPr>
        </p:nvGraphicFramePr>
        <p:xfrm>
          <a:off x="502148" y="1486157"/>
          <a:ext cx="8290560" cy="4128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948"/>
                <a:gridCol w="4612560"/>
                <a:gridCol w="1258052"/>
              </a:tblGrid>
              <a:tr h="56801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Национальные проекты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Федеральные проекты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Исполнено      (млн. руб.)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59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ОБРАЗОВАНИЕ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Цифровая образовательная среда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84406" marR="84406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54,8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3288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ДЕМОГРАФИЯ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Спорт - норма жизни 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64,5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04634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БЕЗОПАСНЫЕ  И КАЧЕСТВЕННЫЕ АВТОМОБИЛЬНЫЕ ДОРОГИ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Дорожная сеть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453,2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</a:tr>
              <a:tr h="333326"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ЖИЛЬЕ  И  ГОРОДСКАЯ</a:t>
                      </a: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СРЕДА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Формирование комфортной городской среды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113,1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66FF"/>
                    </a:solidFill>
                  </a:tcPr>
                </a:tc>
              </a:tr>
              <a:tr h="599125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Жилье</a:t>
                      </a: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(реконструкция Псковской ул.)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249,8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" b="1" kern="1200" baseline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991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ЦИФРОВАЯ  ЭКОНОМИКА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Информационная инфраструктура</a:t>
                      </a:r>
                      <a:endParaRPr lang="ru-RU" sz="1600" b="1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8,2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420" y="5807268"/>
            <a:ext cx="1872702" cy="87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217" y="5824582"/>
            <a:ext cx="1840992" cy="82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155" y="5740481"/>
            <a:ext cx="1592103" cy="101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" y="5845910"/>
            <a:ext cx="1247154" cy="80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475488" y="1083821"/>
            <a:ext cx="8668512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http://ndpi2.kmr.socinfo.ru/media/2020/09/02/1257025151/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" t="18911" r="-553" b="-21913"/>
          <a:stretch/>
        </p:blipFill>
        <p:spPr bwMode="auto">
          <a:xfrm>
            <a:off x="3812122" y="5845910"/>
            <a:ext cx="1704888" cy="101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2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26758"/>
              </p:ext>
            </p:extLst>
          </p:nvPr>
        </p:nvGraphicFramePr>
        <p:xfrm>
          <a:off x="230772" y="1772570"/>
          <a:ext cx="4755756" cy="409738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692848"/>
                <a:gridCol w="1062908"/>
              </a:tblGrid>
              <a:tr h="488152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Исполнено (млн. руб.)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  <a:tr h="812544">
                <a:tc>
                  <a:txBody>
                    <a:bodyPr/>
                    <a:lstStyle/>
                    <a:p>
                      <a:pPr algn="l"/>
                      <a:r>
                        <a:rPr lang="ru-RU" sz="15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Функционирование высшего должностного лица муниципального образования</a:t>
                      </a:r>
                      <a:endParaRPr lang="ru-RU" sz="15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2,7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5546">
                <a:tc>
                  <a:txBody>
                    <a:bodyPr/>
                    <a:lstStyle/>
                    <a:p>
                      <a:pPr algn="l"/>
                      <a:r>
                        <a:rPr lang="ru-RU" sz="15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Функционирование  Думы  Великого Новгорода</a:t>
                      </a:r>
                      <a:endParaRPr lang="ru-RU" sz="15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,5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5546">
                <a:tc>
                  <a:txBody>
                    <a:bodyPr/>
                    <a:lstStyle/>
                    <a:p>
                      <a:pPr algn="l"/>
                      <a:r>
                        <a:rPr lang="ru-RU" sz="1500" b="1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Функционирование Администрации Великого Новгорода</a:t>
                      </a:r>
                      <a:endParaRPr lang="ru-RU" sz="15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5546"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Избирательная</a:t>
                      </a:r>
                      <a:r>
                        <a:rPr lang="ru-RU" sz="15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комиссия Великого Новгорода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1514"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Обеспечение деятельности Контрольно – счетной палаты</a:t>
                      </a:r>
                      <a:r>
                        <a:rPr lang="ru-RU" sz="15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Великого Новгорода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</a:t>
                      </a:r>
                      <a:r>
                        <a:rPr lang="en-US" sz="15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54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ИТОГО расходов: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7" marR="91437" marT="45712" marB="4571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FF"/>
                    </a:solidFill>
                  </a:tcPr>
                </a:tc>
              </a:tr>
            </a:tbl>
          </a:graphicData>
        </a:graphic>
      </p:graphicFrame>
      <p:sp>
        <p:nvSpPr>
          <p:cNvPr id="29728" name="TextBox 4"/>
          <p:cNvSpPr txBox="1">
            <a:spLocks noChangeArrowheads="1"/>
          </p:cNvSpPr>
          <p:nvPr/>
        </p:nvSpPr>
        <p:spPr bwMode="auto">
          <a:xfrm>
            <a:off x="5646720" y="1772570"/>
            <a:ext cx="2983093" cy="5386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450" b="1" dirty="0">
                <a:solidFill>
                  <a:srgbClr val="C00000"/>
                </a:solidFill>
                <a:latin typeface="+mn-lt"/>
              </a:rPr>
              <a:t>Численность муниципальных служащих, человек</a:t>
            </a:r>
          </a:p>
        </p:txBody>
      </p:sp>
      <p:graphicFrame>
        <p:nvGraphicFramePr>
          <p:cNvPr id="9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791951"/>
              </p:ext>
            </p:extLst>
          </p:nvPr>
        </p:nvGraphicFramePr>
        <p:xfrm>
          <a:off x="4987259" y="2311179"/>
          <a:ext cx="5497810" cy="2004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456" y="127936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3365260" y="507076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36169" y="1083821"/>
            <a:ext cx="8523269" cy="0"/>
          </a:xfrm>
          <a:prstGeom prst="line">
            <a:avLst/>
          </a:prstGeom>
          <a:ln w="38100" cmpd="sng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24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3249" y="1141279"/>
            <a:ext cx="8289733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000" b="1" dirty="0" smtClean="0">
                <a:latin typeface="+mn-lt"/>
                <a:cs typeface="+mn-cs"/>
              </a:rPr>
              <a:t>Расходы на содержание органов местного самоуправления в 2020 году</a:t>
            </a:r>
            <a:endParaRPr lang="ru-RU" sz="2000" b="1" dirty="0">
              <a:latin typeface="+mn-lt"/>
              <a:cs typeface="+mn-cs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829998840"/>
              </p:ext>
            </p:extLst>
          </p:nvPr>
        </p:nvGraphicFramePr>
        <p:xfrm>
          <a:off x="5304582" y="4538682"/>
          <a:ext cx="5399612" cy="2642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194" name="Picture 2" descr="https://avatars.mds.yandex.net/get-pdb/1025945/6bffae06-a403-4489-bb3e-68f7576f1000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964422"/>
            <a:ext cx="783850" cy="78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3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6" y="218004"/>
            <a:ext cx="680163" cy="82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476172" y="500204"/>
            <a:ext cx="4639128" cy="267137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1400" spc="40" dirty="0" smtClean="0">
                <a:solidFill>
                  <a:srgbClr val="008DD2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АДМИНИСТРАЦИЯ ВЕЛИКОГО НОВГОРОДА</a:t>
            </a:r>
            <a:endParaRPr lang="ru-RU" sz="1400" spc="40" dirty="0">
              <a:solidFill>
                <a:srgbClr val="008D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42340" y="1177289"/>
            <a:ext cx="8206740" cy="0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74354" y="1194112"/>
            <a:ext cx="776731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800">
                <a:solidFill>
                  <a:srgbClr val="002060"/>
                </a:solidFill>
                <a:latin typeface="Franklin Gothic Medium" panose="020B060302010202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ru-RU" sz="2000" b="1" dirty="0" smtClean="0">
                <a:latin typeface="+mn-lt"/>
                <a:cs typeface="+mn-cs"/>
              </a:rPr>
              <a:t>Муниципальный долг Великого Новгорода</a:t>
            </a:r>
            <a:endParaRPr lang="ru-RU" sz="2000" b="1" dirty="0">
              <a:latin typeface="+mn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177" y="1658932"/>
            <a:ext cx="35356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rgbClr val="C00000"/>
                </a:solidFill>
              </a:rPr>
              <a:t>Муниципальный долг по состоянию на 01.01.202</a:t>
            </a:r>
            <a:r>
              <a:rPr lang="en-US" sz="1500" b="1" dirty="0" smtClean="0">
                <a:solidFill>
                  <a:srgbClr val="C00000"/>
                </a:solidFill>
              </a:rPr>
              <a:t>1</a:t>
            </a:r>
            <a:r>
              <a:rPr lang="ru-RU" sz="1500" b="1" dirty="0" smtClean="0">
                <a:solidFill>
                  <a:srgbClr val="C00000"/>
                </a:solidFill>
              </a:rPr>
              <a:t>  -  2 </a:t>
            </a:r>
            <a:r>
              <a:rPr lang="en-US" sz="1500" b="1" dirty="0" smtClean="0">
                <a:solidFill>
                  <a:srgbClr val="C00000"/>
                </a:solidFill>
              </a:rPr>
              <a:t>180 </a:t>
            </a:r>
            <a:r>
              <a:rPr lang="ru-RU" sz="1500" b="1" dirty="0" smtClean="0">
                <a:solidFill>
                  <a:srgbClr val="C00000"/>
                </a:solidFill>
              </a:rPr>
              <a:t>млн. руб.</a:t>
            </a:r>
            <a:endParaRPr lang="ru-RU" sz="1500" b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://dn.sfs.gov.ua/data/material/000/239/317003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881695"/>
            <a:ext cx="942340" cy="94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01657"/>
              </p:ext>
            </p:extLst>
          </p:nvPr>
        </p:nvGraphicFramePr>
        <p:xfrm>
          <a:off x="4230624" y="1658930"/>
          <a:ext cx="4711603" cy="4657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7185"/>
                <a:gridCol w="1204418"/>
              </a:tblGrid>
              <a:tr h="12154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i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55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долговой нагрузки </a:t>
                      </a:r>
                      <a:endParaRPr lang="ru-RU" sz="14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399FF"/>
                    </a:solidFill>
                  </a:tcPr>
                </a:tc>
              </a:tr>
              <a:tr h="6518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7114">
                <a:tc gridSpan="2"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По Бюджетному кодексу РФ долговая нагрузка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(отношение объема муниципального долга к доходам бюджета</a:t>
                      </a:r>
                      <a:r>
                        <a:rPr lang="ru-RU" sz="1400" b="0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Великого Новгорода  без учета   безвозмездных поступлений), 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не более 100 %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норма соблюдена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26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kern="1200" baseline="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dirty="0">
                        <a:solidFill>
                          <a:srgbClr val="002060"/>
                        </a:solidFill>
                      </a:endParaRPr>
                    </a:p>
                  </a:txBody>
                  <a:tcPr marL="10319" marR="10319" marT="9527" marB="0" anchor="ctr">
                    <a:noFill/>
                  </a:tcPr>
                </a:tc>
              </a:tr>
              <a:tr h="64332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Обслуживание муниципального долга</a:t>
                      </a: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- </a:t>
                      </a:r>
                      <a:r>
                        <a:rPr lang="en-US" sz="16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131,7 </a:t>
                      </a:r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319" marR="10319" marT="9527" marB="0" anchor="ctr">
                    <a:solidFill>
                      <a:srgbClr val="3399FF"/>
                    </a:solidFill>
                  </a:tcPr>
                </a:tc>
              </a:tr>
              <a:tr h="12154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" b="1" kern="1200" dirty="0">
                        <a:solidFill>
                          <a:srgbClr val="00206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0319" marR="10319" marT="9527" marB="0" anchor="ctr">
                    <a:noFill/>
                  </a:tcPr>
                </a:tc>
              </a:tr>
              <a:tr h="1576496">
                <a:tc gridSpan="2">
                  <a:txBody>
                    <a:bodyPr/>
                    <a:lstStyle/>
                    <a:p>
                      <a:pPr marL="0" algn="just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По Бюджетному  кодексу РФ расходы на обслуживание муниципального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 долга      </a:t>
                      </a:r>
                      <a:r>
                        <a:rPr lang="ru-RU" sz="1400" b="0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b="0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расходов на обслуживание муниципального долга к объему расходов бюджета Великого Новгорода, за исключением субвенций),</a:t>
                      </a:r>
                      <a:r>
                        <a:rPr lang="ru-RU" sz="1400" b="0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baseline="0" dirty="0" smtClean="0">
                          <a:solidFill>
                            <a:srgbClr val="002060"/>
                          </a:solidFill>
                          <a:latin typeface="+mj-lt"/>
                          <a:ea typeface="+mn-ea"/>
                          <a:cs typeface="+mn-cs"/>
                        </a:rPr>
                        <a:t>не более 15 % - </a:t>
                      </a:r>
                      <a:r>
                        <a:rPr lang="ru-RU" sz="1400" b="1" kern="1200" baseline="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норма соблюдена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4406" marR="84406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4657607" y="6093723"/>
            <a:ext cx="4084057" cy="45719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62812" y="3661419"/>
            <a:ext cx="4084057" cy="45719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00206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9144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3250" y="222047"/>
            <a:ext cx="12954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000" dirty="0" smtClean="0">
                <a:solidFill>
                  <a:srgbClr val="0070C0"/>
                </a:solidFill>
              </a:rPr>
              <a:t> 25</a:t>
            </a:r>
            <a:endParaRPr lang="ru-RU" altLang="ru-RU" sz="5000" dirty="0">
              <a:solidFill>
                <a:srgbClr val="0070C0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669636904"/>
              </p:ext>
            </p:extLst>
          </p:nvPr>
        </p:nvGraphicFramePr>
        <p:xfrm>
          <a:off x="164088" y="2212930"/>
          <a:ext cx="4181856" cy="374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5155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/>
          <a:stretch/>
        </p:blipFill>
        <p:spPr>
          <a:xfrm>
            <a:off x="0" y="1638300"/>
            <a:ext cx="9144000" cy="535432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55272" y="1925132"/>
            <a:ext cx="2619828" cy="222250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rgbClr val="002060"/>
                </a:solidFill>
                <a:latin typeface="Fedra Sans Pro Bold" panose="020B0804040000020004" pitchFamily="34" charset="0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Спасибо</a:t>
            </a:r>
          </a:p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Rasa Medium"/>
              </a:rPr>
              <a:t>за внимание!</a:t>
            </a:r>
          </a:p>
        </p:txBody>
      </p:sp>
      <p:sp>
        <p:nvSpPr>
          <p:cNvPr id="3" name="AutoShape 4" descr="https://static.tildacdn.com/tild6164-3735-4032-b731-656435613661/i0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static.tildacdn.com/tild6164-3735-4032-b731-656435613661/i05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6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9181</TotalTime>
  <Words>1995</Words>
  <Application>Microsoft Office PowerPoint</Application>
  <PresentationFormat>Экран (4:3)</PresentationFormat>
  <Paragraphs>566</Paragraphs>
  <Slides>26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Специальное оформление</vt:lpstr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территории города функционирует 111  муниципальных учреждений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Vanechek</dc:creator>
  <cp:lastModifiedBy>Филиппова Юлия Юрьевна</cp:lastModifiedBy>
  <cp:revision>1341</cp:revision>
  <cp:lastPrinted>2021-04-15T06:18:37Z</cp:lastPrinted>
  <dcterms:created xsi:type="dcterms:W3CDTF">2018-12-10T13:13:56Z</dcterms:created>
  <dcterms:modified xsi:type="dcterms:W3CDTF">2021-04-27T14:04:38Z</dcterms:modified>
</cp:coreProperties>
</file>