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309" r:id="rId2"/>
    <p:sldId id="437" r:id="rId3"/>
    <p:sldId id="438" r:id="rId4"/>
    <p:sldId id="331" r:id="rId5"/>
    <p:sldId id="455" r:id="rId6"/>
    <p:sldId id="316" r:id="rId7"/>
    <p:sldId id="457" r:id="rId8"/>
    <p:sldId id="439" r:id="rId9"/>
    <p:sldId id="448" r:id="rId10"/>
    <p:sldId id="449" r:id="rId11"/>
    <p:sldId id="450" r:id="rId12"/>
    <p:sldId id="451" r:id="rId13"/>
    <p:sldId id="452" r:id="rId14"/>
    <p:sldId id="453" r:id="rId15"/>
    <p:sldId id="454" r:id="rId16"/>
    <p:sldId id="330" r:id="rId17"/>
    <p:sldId id="444" r:id="rId18"/>
  </p:sldIdLst>
  <p:sldSz cx="10693400" cy="7562850"/>
  <p:notesSz cx="9928225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382">
          <p15:clr>
            <a:srgbClr val="A4A3A4"/>
          </p15:clr>
        </p15:guide>
        <p15:guide id="2" pos="336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omp" initials="c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CC"/>
    <a:srgbClr val="FFCCCC"/>
    <a:srgbClr val="FFE1E1"/>
    <a:srgbClr val="FF7C80"/>
    <a:srgbClr val="FFFBFB"/>
    <a:srgbClr val="F8918C"/>
    <a:srgbClr val="F34941"/>
    <a:srgbClr val="ECF1F8"/>
    <a:srgbClr val="00E668"/>
    <a:srgbClr val="05FF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>
      <p:cViewPr varScale="1">
        <p:scale>
          <a:sx n="62" d="100"/>
          <a:sy n="62" d="100"/>
        </p:scale>
        <p:origin x="-768" y="-82"/>
      </p:cViewPr>
      <p:guideLst>
        <p:guide orient="horz" pos="2382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0939C6-AE7C-4BA4-9F2B-E26F3F716692}" type="doc">
      <dgm:prSet loTypeId="urn:microsoft.com/office/officeart/2005/8/layout/vList6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D2C17C8-1F29-4FF8-9E1E-4DEC3B195E89}">
      <dgm:prSet phldrT="[Текст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ru-RU" sz="1400" dirty="0">
              <a:latin typeface="Arial" panose="020B0604020202020204" pitchFamily="34" charset="0"/>
              <a:cs typeface="Arial" panose="020B0604020202020204" pitchFamily="34" charset="0"/>
            </a:rPr>
            <a:t>3</a:t>
          </a:r>
        </a:p>
      </dgm:t>
    </dgm:pt>
    <dgm:pt modelId="{EB1DF5BB-B7EA-4342-B100-6E9F706E37FC}" type="parTrans" cxnId="{0F06D935-057D-4850-AF4D-C9EDC05FD8D7}">
      <dgm:prSet/>
      <dgm:spPr/>
      <dgm:t>
        <a:bodyPr/>
        <a:lstStyle/>
        <a:p>
          <a:endParaRPr lang="ru-R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3234859-DA10-4D1A-AF02-49059154DE63}" type="sibTrans" cxnId="{0F06D935-057D-4850-AF4D-C9EDC05FD8D7}">
      <dgm:prSet/>
      <dgm:spPr/>
      <dgm:t>
        <a:bodyPr/>
        <a:lstStyle/>
        <a:p>
          <a:endParaRPr lang="ru-R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C83156E-1222-4872-876B-2B5130641559}">
      <dgm:prSet phldrT="[Текст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ru-RU" sz="1400" dirty="0">
              <a:latin typeface="Arial" panose="020B0604020202020204" pitchFamily="34" charset="0"/>
              <a:cs typeface="Arial" panose="020B0604020202020204" pitchFamily="34" charset="0"/>
            </a:rPr>
            <a:t>9</a:t>
          </a:r>
        </a:p>
      </dgm:t>
    </dgm:pt>
    <dgm:pt modelId="{43908FCB-6B89-4D5D-9BE7-92C755D85BEE}" type="parTrans" cxnId="{F6BEFEA9-314F-4C21-9CB1-0ACC24FD2123}">
      <dgm:prSet/>
      <dgm:spPr/>
      <dgm:t>
        <a:bodyPr/>
        <a:lstStyle/>
        <a:p>
          <a:endParaRPr lang="ru-R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6BD385E-F377-4AB2-9E0A-EADFE09352FF}" type="sibTrans" cxnId="{F6BEFEA9-314F-4C21-9CB1-0ACC24FD2123}">
      <dgm:prSet/>
      <dgm:spPr/>
      <dgm:t>
        <a:bodyPr/>
        <a:lstStyle/>
        <a:p>
          <a:endParaRPr lang="ru-R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88651C3-FB7B-4448-9DBD-A60CCC2965CC}">
      <dgm:prSet phldrT="[Текст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ru-RU" sz="1400" dirty="0">
              <a:latin typeface="Arial" panose="020B0604020202020204" pitchFamily="34" charset="0"/>
              <a:cs typeface="Arial" panose="020B0604020202020204" pitchFamily="34" charset="0"/>
            </a:rPr>
            <a:t>10</a:t>
          </a:r>
        </a:p>
      </dgm:t>
    </dgm:pt>
    <dgm:pt modelId="{E9F7EE4F-37EE-4B89-B05A-BAB6B29D0CA1}" type="parTrans" cxnId="{E04BE8B8-E219-4012-BFDD-1C2B3BC10AC1}">
      <dgm:prSet/>
      <dgm:spPr/>
      <dgm:t>
        <a:bodyPr/>
        <a:lstStyle/>
        <a:p>
          <a:endParaRPr lang="ru-R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7152E18-8A00-4DBD-876E-DFDF27849E71}" type="sibTrans" cxnId="{E04BE8B8-E219-4012-BFDD-1C2B3BC10AC1}">
      <dgm:prSet/>
      <dgm:spPr/>
      <dgm:t>
        <a:bodyPr/>
        <a:lstStyle/>
        <a:p>
          <a:endParaRPr lang="ru-R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1086C1C-CCF4-404D-ADA9-B814BF62FDB7}">
      <dgm:prSet phldrT="[Текст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ru-RU" sz="1400" dirty="0">
              <a:latin typeface="Arial" panose="020B0604020202020204" pitchFamily="34" charset="0"/>
              <a:cs typeface="Arial" panose="020B0604020202020204" pitchFamily="34" charset="0"/>
            </a:rPr>
            <a:t>5</a:t>
          </a:r>
        </a:p>
      </dgm:t>
    </dgm:pt>
    <dgm:pt modelId="{90076402-DB3C-423C-94D2-31A060E2C462}" type="parTrans" cxnId="{CB47D1FC-D68D-4372-912B-139EF43ADAF0}">
      <dgm:prSet/>
      <dgm:spPr/>
      <dgm:t>
        <a:bodyPr/>
        <a:lstStyle/>
        <a:p>
          <a:endParaRPr lang="ru-R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B681C82-98A3-4F9F-8351-EE88FE8152A2}" type="sibTrans" cxnId="{CB47D1FC-D68D-4372-912B-139EF43ADAF0}">
      <dgm:prSet/>
      <dgm:spPr/>
      <dgm:t>
        <a:bodyPr/>
        <a:lstStyle/>
        <a:p>
          <a:endParaRPr lang="ru-R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F416C13-D47C-45FF-966D-EA47057BFEA3}">
      <dgm:prSet phldrT="[Текст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ru-RU" sz="1400" dirty="0">
              <a:latin typeface="Arial" panose="020B0604020202020204" pitchFamily="34" charset="0"/>
              <a:cs typeface="Arial" panose="020B0604020202020204" pitchFamily="34" charset="0"/>
            </a:rPr>
            <a:t>6</a:t>
          </a:r>
        </a:p>
      </dgm:t>
    </dgm:pt>
    <dgm:pt modelId="{5C69F48D-3853-4341-95FB-A47C89F367C1}" type="parTrans" cxnId="{EAA36289-D292-43F2-9CAB-67D139E756BC}">
      <dgm:prSet/>
      <dgm:spPr/>
      <dgm:t>
        <a:bodyPr/>
        <a:lstStyle/>
        <a:p>
          <a:endParaRPr lang="ru-R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A4A7239-FDAE-4426-A242-F05193EE3433}" type="sibTrans" cxnId="{EAA36289-D292-43F2-9CAB-67D139E756BC}">
      <dgm:prSet/>
      <dgm:spPr/>
      <dgm:t>
        <a:bodyPr/>
        <a:lstStyle/>
        <a:p>
          <a:endParaRPr lang="ru-R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582FF54-3C9B-472B-9D0F-FE06F177C6BF}">
      <dgm:prSet phldrT="[Текст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ru-RU" sz="1400" dirty="0">
              <a:latin typeface="Arial" panose="020B0604020202020204" pitchFamily="34" charset="0"/>
              <a:cs typeface="Arial" panose="020B0604020202020204" pitchFamily="34" charset="0"/>
            </a:rPr>
            <a:t>7</a:t>
          </a:r>
        </a:p>
      </dgm:t>
    </dgm:pt>
    <dgm:pt modelId="{554D5EF2-97D2-4FF1-BAD3-3273AB2AD335}" type="parTrans" cxnId="{91D88314-A30A-454D-B374-EC51F588E0A9}">
      <dgm:prSet/>
      <dgm:spPr/>
      <dgm:t>
        <a:bodyPr/>
        <a:lstStyle/>
        <a:p>
          <a:endParaRPr lang="ru-R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ED113AB-9E21-405C-838F-E049D5314E05}" type="sibTrans" cxnId="{91D88314-A30A-454D-B374-EC51F588E0A9}">
      <dgm:prSet/>
      <dgm:spPr/>
      <dgm:t>
        <a:bodyPr/>
        <a:lstStyle/>
        <a:p>
          <a:endParaRPr lang="ru-R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85E44FF-C102-4512-A5A9-1906CB241282}">
      <dgm:prSet phldrT="[Текст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ru-RU" sz="1400" dirty="0">
              <a:latin typeface="Arial" panose="020B0604020202020204" pitchFamily="34" charset="0"/>
              <a:cs typeface="Arial" panose="020B0604020202020204" pitchFamily="34" charset="0"/>
            </a:rPr>
            <a:t>8</a:t>
          </a:r>
        </a:p>
      </dgm:t>
    </dgm:pt>
    <dgm:pt modelId="{2F38F7BA-6F8A-436B-A9E5-F3B27B991EDD}" type="parTrans" cxnId="{ED925984-4877-4A10-A1D0-90F9DE90EB70}">
      <dgm:prSet/>
      <dgm:spPr/>
      <dgm:t>
        <a:bodyPr/>
        <a:lstStyle/>
        <a:p>
          <a:endParaRPr lang="ru-R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E26D5A8-9630-4248-AEB2-578EBD85CC2A}" type="sibTrans" cxnId="{ED925984-4877-4A10-A1D0-90F9DE90EB70}">
      <dgm:prSet/>
      <dgm:spPr/>
      <dgm:t>
        <a:bodyPr/>
        <a:lstStyle/>
        <a:p>
          <a:endParaRPr lang="ru-R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D05BBA4-4391-48F9-922B-CFC98C028CB6}">
      <dgm:prSet custT="1"/>
      <dgm:spPr/>
      <dgm:t>
        <a:bodyPr/>
        <a:lstStyle/>
        <a:p>
          <a:r>
            <a:rPr lang="ru-RU" sz="1400" dirty="0">
              <a:latin typeface="Arial" panose="020B0604020202020204" pitchFamily="34" charset="0"/>
              <a:cs typeface="Arial" panose="020B0604020202020204" pitchFamily="34" charset="0"/>
            </a:rPr>
            <a:t>идентификационный номер налогоплательщика</a:t>
          </a:r>
        </a:p>
      </dgm:t>
    </dgm:pt>
    <dgm:pt modelId="{8CF39798-CCCF-4434-A86D-EC3F3221076C}" type="parTrans" cxnId="{07BF75F2-DBE2-47CC-80CF-B39983F92A89}">
      <dgm:prSet/>
      <dgm:spPr/>
      <dgm:t>
        <a:bodyPr/>
        <a:lstStyle/>
        <a:p>
          <a:endParaRPr lang="ru-R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0D05CDF-3E56-4D5F-9F7D-D32F1D7C495A}" type="sibTrans" cxnId="{07BF75F2-DBE2-47CC-80CF-B39983F92A89}">
      <dgm:prSet/>
      <dgm:spPr/>
      <dgm:t>
        <a:bodyPr/>
        <a:lstStyle/>
        <a:p>
          <a:endParaRPr lang="ru-R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311121C-8A9A-4502-8163-13B9DD943313}">
      <dgm:prSet custT="1"/>
      <dgm:spPr/>
      <dgm:t>
        <a:bodyPr/>
        <a:lstStyle/>
        <a:p>
          <a:r>
            <a:rPr lang="ru-RU" sz="1400" dirty="0">
              <a:latin typeface="Arial" panose="020B0604020202020204" pitchFamily="34" charset="0"/>
              <a:cs typeface="Arial" panose="020B0604020202020204" pitchFamily="34" charset="0"/>
            </a:rPr>
            <a:t>основной государственный регистрационный номер ЮГРЮЛ или ЮГРИП</a:t>
          </a:r>
        </a:p>
      </dgm:t>
    </dgm:pt>
    <dgm:pt modelId="{1270C040-D9DB-4A94-992C-9C993FEF6F73}" type="parTrans" cxnId="{3BA06E41-2783-4EA5-BCE9-CC46E4C1F373}">
      <dgm:prSet/>
      <dgm:spPr/>
      <dgm:t>
        <a:bodyPr/>
        <a:lstStyle/>
        <a:p>
          <a:endParaRPr lang="ru-R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E9AED9D-20AA-48E4-B51F-9FC86FB82425}" type="sibTrans" cxnId="{3BA06E41-2783-4EA5-BCE9-CC46E4C1F373}">
      <dgm:prSet/>
      <dgm:spPr/>
      <dgm:t>
        <a:bodyPr/>
        <a:lstStyle/>
        <a:p>
          <a:endParaRPr lang="ru-R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2BEB5B6-6CE5-4BE2-9F9D-A31A289D9FBC}">
      <dgm:prSet custT="1"/>
      <dgm:spPr/>
      <dgm:t>
        <a:bodyPr/>
        <a:lstStyle/>
        <a:p>
          <a:r>
            <a:rPr lang="ru-RU" sz="1400" spc="45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ФИО руководителя НХП</a:t>
          </a:r>
          <a:endParaRPr lang="ru-RU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8398650-E3B9-449A-AD0A-6CC08B81074E}" type="parTrans" cxnId="{9EEDAC49-7C86-46CB-9C85-6B939F0FBEA3}">
      <dgm:prSet/>
      <dgm:spPr/>
      <dgm:t>
        <a:bodyPr/>
        <a:lstStyle/>
        <a:p>
          <a:endParaRPr lang="ru-R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15C3921-744D-4B43-8E84-0F578E080696}" type="sibTrans" cxnId="{9EEDAC49-7C86-46CB-9C85-6B939F0FBEA3}">
      <dgm:prSet/>
      <dgm:spPr/>
      <dgm:t>
        <a:bodyPr/>
        <a:lstStyle/>
        <a:p>
          <a:endParaRPr lang="ru-R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49953FE-DDE7-46FF-A01A-1ED5FC3174F1}">
      <dgm:prSet custT="1"/>
      <dgm:spPr/>
      <dgm:t>
        <a:bodyPr/>
        <a:lstStyle/>
        <a:p>
          <a:r>
            <a:rPr lang="ru-RU" sz="1400" dirty="0">
              <a:latin typeface="Arial" panose="020B0604020202020204" pitchFamily="34" charset="0"/>
              <a:cs typeface="Arial" panose="020B0604020202020204" pitchFamily="34" charset="0"/>
            </a:rPr>
            <a:t>почтовый адрес (место нахождения) субъекта НХП</a:t>
          </a:r>
        </a:p>
      </dgm:t>
    </dgm:pt>
    <dgm:pt modelId="{F0AB362E-486E-4D37-9ECF-ED938EAFF425}" type="parTrans" cxnId="{0D79393D-EF53-4521-8EB8-677A4A9AA298}">
      <dgm:prSet/>
      <dgm:spPr/>
      <dgm:t>
        <a:bodyPr/>
        <a:lstStyle/>
        <a:p>
          <a:endParaRPr lang="ru-R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7587CB2-0DCD-4348-8D29-E91635F80BCB}" type="sibTrans" cxnId="{0D79393D-EF53-4521-8EB8-677A4A9AA298}">
      <dgm:prSet/>
      <dgm:spPr/>
      <dgm:t>
        <a:bodyPr/>
        <a:lstStyle/>
        <a:p>
          <a:endParaRPr lang="ru-R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C2C2242-8A8B-4425-A2C7-D9A9D6C46221}">
      <dgm:prSet custT="1"/>
      <dgm:spPr/>
      <dgm:t>
        <a:bodyPr/>
        <a:lstStyle/>
        <a:p>
          <a:r>
            <a:rPr lang="ru-RU" sz="1400" dirty="0">
              <a:latin typeface="Arial" panose="020B0604020202020204" pitchFamily="34" charset="0"/>
              <a:cs typeface="Arial" panose="020B0604020202020204" pitchFamily="34" charset="0"/>
            </a:rPr>
            <a:t>номера контактных телефонов субъекта НХП</a:t>
          </a:r>
        </a:p>
      </dgm:t>
    </dgm:pt>
    <dgm:pt modelId="{1C6C8949-B245-42CB-8311-94025B782403}" type="parTrans" cxnId="{7135C47F-25A9-4962-A02B-F5CF59273619}">
      <dgm:prSet/>
      <dgm:spPr/>
      <dgm:t>
        <a:bodyPr/>
        <a:lstStyle/>
        <a:p>
          <a:endParaRPr lang="ru-R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607BEA0-A734-471B-88DF-BB07859835E5}" type="sibTrans" cxnId="{7135C47F-25A9-4962-A02B-F5CF59273619}">
      <dgm:prSet/>
      <dgm:spPr/>
      <dgm:t>
        <a:bodyPr/>
        <a:lstStyle/>
        <a:p>
          <a:endParaRPr lang="ru-R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001685B-769D-4E00-9EE4-D0DE89817898}">
      <dgm:prSet custT="1"/>
      <dgm:spPr/>
      <dgm:t>
        <a:bodyPr/>
        <a:lstStyle/>
        <a:p>
          <a:r>
            <a:rPr lang="ru-RU" sz="1400" dirty="0">
              <a:latin typeface="Arial" panose="020B0604020202020204" pitchFamily="34" charset="0"/>
              <a:cs typeface="Arial" panose="020B0604020202020204" pitchFamily="34" charset="0"/>
            </a:rPr>
            <a:t>адреса электронной почты, официального сайта</a:t>
          </a:r>
        </a:p>
      </dgm:t>
    </dgm:pt>
    <dgm:pt modelId="{6AB9661E-2450-43DB-A788-3F9EF3D7D35C}" type="parTrans" cxnId="{23C95674-A90D-4C38-B96C-F0859D6CE775}">
      <dgm:prSet/>
      <dgm:spPr/>
      <dgm:t>
        <a:bodyPr/>
        <a:lstStyle/>
        <a:p>
          <a:endParaRPr lang="ru-R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3D8DF2D-6344-4FB4-B230-3860613EA7FC}" type="sibTrans" cxnId="{23C95674-A90D-4C38-B96C-F0859D6CE775}">
      <dgm:prSet/>
      <dgm:spPr/>
      <dgm:t>
        <a:bodyPr/>
        <a:lstStyle/>
        <a:p>
          <a:endParaRPr lang="ru-R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3F41E32-95E1-4C40-928C-325F074A1DFF}">
      <dgm:prSet custT="1"/>
      <dgm:spPr/>
      <dgm:t>
        <a:bodyPr/>
        <a:lstStyle/>
        <a:p>
          <a:r>
            <a:rPr lang="ru-RU" sz="1400" dirty="0">
              <a:latin typeface="Arial" panose="020B0604020202020204" pitchFamily="34" charset="0"/>
              <a:cs typeface="Arial" panose="020B0604020202020204" pitchFamily="34" charset="0"/>
            </a:rPr>
            <a:t>виды ремесленной деятельности, осуществляемые субъектами НХП/ ремесленной деятельности</a:t>
          </a:r>
        </a:p>
      </dgm:t>
    </dgm:pt>
    <dgm:pt modelId="{5EE68836-E1F0-4A14-B6BA-B2A38D9456A2}" type="parTrans" cxnId="{B9382918-2E77-41B9-8F73-628A157CCDD7}">
      <dgm:prSet/>
      <dgm:spPr/>
      <dgm:t>
        <a:bodyPr/>
        <a:lstStyle/>
        <a:p>
          <a:endParaRPr lang="ru-R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9F324C4-4C04-474F-9624-53EA4E41FCBD}" type="sibTrans" cxnId="{B9382918-2E77-41B9-8F73-628A157CCDD7}">
      <dgm:prSet/>
      <dgm:spPr/>
      <dgm:t>
        <a:bodyPr/>
        <a:lstStyle/>
        <a:p>
          <a:endParaRPr lang="ru-R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BC52AD6-780A-4B06-9671-F74A3C835ABB}">
      <dgm:prSet custT="1"/>
      <dgm:spPr/>
      <dgm:t>
        <a:bodyPr/>
        <a:lstStyle/>
        <a:p>
          <a:r>
            <a:rPr lang="ru-RU" sz="1300" dirty="0">
              <a:latin typeface="Arial" panose="020B0604020202020204" pitchFamily="34" charset="0"/>
              <a:cs typeface="Arial" panose="020B0604020202020204" pitchFamily="34" charset="0"/>
            </a:rPr>
            <a:t>виды изготовляемых изделий, отнесенных областным художественно-экспертным советом по НХП к изделиям НХП (для НХП)</a:t>
          </a:r>
        </a:p>
      </dgm:t>
    </dgm:pt>
    <dgm:pt modelId="{9E7BBF5A-4C52-418A-9163-5F24985B1AAE}" type="parTrans" cxnId="{3ADA5AD8-84CF-4C10-A228-32A4C4633560}">
      <dgm:prSet/>
      <dgm:spPr/>
      <dgm:t>
        <a:bodyPr/>
        <a:lstStyle/>
        <a:p>
          <a:endParaRPr lang="ru-R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4648F48-87EA-4A01-ACF8-06D374899124}" type="sibTrans" cxnId="{3ADA5AD8-84CF-4C10-A228-32A4C4633560}">
      <dgm:prSet/>
      <dgm:spPr/>
      <dgm:t>
        <a:bodyPr/>
        <a:lstStyle/>
        <a:p>
          <a:endParaRPr lang="ru-R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2098C02-99B2-4884-AE03-C7E4990EDC28}">
      <dgm:prSet phldrT="[Текст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ru-RU" sz="1400" dirty="0">
              <a:latin typeface="Arial" panose="020B0604020202020204" pitchFamily="34" charset="0"/>
              <a:cs typeface="Arial" panose="020B0604020202020204" pitchFamily="34" charset="0"/>
            </a:rPr>
            <a:t>2</a:t>
          </a:r>
        </a:p>
      </dgm:t>
    </dgm:pt>
    <dgm:pt modelId="{FD6AA3A1-0E75-4E54-A207-29951844E493}" type="sibTrans" cxnId="{91A62210-5538-46E4-87B1-AF3A009E0213}">
      <dgm:prSet/>
      <dgm:spPr/>
      <dgm:t>
        <a:bodyPr/>
        <a:lstStyle/>
        <a:p>
          <a:endParaRPr lang="ru-R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71C0981-A183-4C44-B640-D6D9CEA3126F}" type="parTrans" cxnId="{91A62210-5538-46E4-87B1-AF3A009E0213}">
      <dgm:prSet/>
      <dgm:spPr/>
      <dgm:t>
        <a:bodyPr/>
        <a:lstStyle/>
        <a:p>
          <a:endParaRPr lang="ru-R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0630699-7550-4C9C-BDAA-049FB9F747A8}">
      <dgm:prSet custT="1"/>
      <dgm:spPr/>
      <dgm:t>
        <a:bodyPr/>
        <a:lstStyle/>
        <a:p>
          <a:r>
            <a:rPr lang="ru-RU" sz="1400" dirty="0">
              <a:latin typeface="Arial" panose="020B0604020202020204" pitchFamily="34" charset="0"/>
              <a:cs typeface="Arial" panose="020B0604020202020204" pitchFamily="34" charset="0"/>
            </a:rPr>
            <a:t>наименование юридического лица или ФИО индивидуального предпринимателя, физического </a:t>
          </a:r>
        </a:p>
      </dgm:t>
    </dgm:pt>
    <dgm:pt modelId="{B7EF8A1C-5895-448D-A1C5-2BEEAC855B38}" type="sibTrans" cxnId="{E621B198-4AD3-49B9-8E98-3F5D025406E6}">
      <dgm:prSet/>
      <dgm:spPr/>
      <dgm:t>
        <a:bodyPr/>
        <a:lstStyle/>
        <a:p>
          <a:endParaRPr lang="ru-R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6C3CEE7-064B-4C0C-9241-4AB2FF7B2629}" type="parTrans" cxnId="{E621B198-4AD3-49B9-8E98-3F5D025406E6}">
      <dgm:prSet/>
      <dgm:spPr/>
      <dgm:t>
        <a:bodyPr/>
        <a:lstStyle/>
        <a:p>
          <a:endParaRPr lang="ru-R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FD5A6C8-12B3-46AC-9A55-5E7609F35F9C}">
      <dgm:prSet phldrT="[Текст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ru-RU" sz="1400" dirty="0">
              <a:latin typeface="Arial" panose="020B0604020202020204" pitchFamily="34" charset="0"/>
              <a:cs typeface="Arial" panose="020B0604020202020204" pitchFamily="34" charset="0"/>
            </a:rPr>
            <a:t>4</a:t>
          </a:r>
        </a:p>
      </dgm:t>
    </dgm:pt>
    <dgm:pt modelId="{95FC5DAB-AD98-4227-B43F-52FA967A183D}" type="sibTrans" cxnId="{6854D984-AB88-4320-9972-18D3202AB0A9}">
      <dgm:prSet/>
      <dgm:spPr/>
      <dgm:t>
        <a:bodyPr/>
        <a:lstStyle/>
        <a:p>
          <a:endParaRPr lang="ru-R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77E13AD-155C-4017-9F45-8458641755D4}" type="parTrans" cxnId="{6854D984-AB88-4320-9972-18D3202AB0A9}">
      <dgm:prSet/>
      <dgm:spPr/>
      <dgm:t>
        <a:bodyPr/>
        <a:lstStyle/>
        <a:p>
          <a:endParaRPr lang="ru-R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23E7792-9A43-460A-A2BE-A5695688786A}" type="pres">
      <dgm:prSet presAssocID="{6C0939C6-AE7C-4BA4-9F2B-E26F3F716692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C4479B2E-5893-4E89-9DAA-0E5A42AEF14C}" type="pres">
      <dgm:prSet presAssocID="{82098C02-99B2-4884-AE03-C7E4990EDC28}" presName="linNode" presStyleCnt="0"/>
      <dgm:spPr/>
    </dgm:pt>
    <dgm:pt modelId="{C69A516E-331F-4BD6-924D-05855C2399D1}" type="pres">
      <dgm:prSet presAssocID="{82098C02-99B2-4884-AE03-C7E4990EDC28}" presName="parentShp" presStyleLbl="node1" presStyleIdx="0" presStyleCnt="9" custScaleX="325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5AEEC4-5C4D-492C-9BD5-77FA93C10BE0}" type="pres">
      <dgm:prSet presAssocID="{82098C02-99B2-4884-AE03-C7E4990EDC28}" presName="childShp" presStyleLbl="bgAccFollowNode1" presStyleIdx="0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70057C-A8C6-448B-BA4F-27D665AA74A2}" type="pres">
      <dgm:prSet presAssocID="{FD6AA3A1-0E75-4E54-A207-29951844E493}" presName="spacing" presStyleCnt="0"/>
      <dgm:spPr/>
    </dgm:pt>
    <dgm:pt modelId="{CF603F62-B863-487B-8305-6DFEA4FD23D7}" type="pres">
      <dgm:prSet presAssocID="{BD2C17C8-1F29-4FF8-9E1E-4DEC3B195E89}" presName="linNode" presStyleCnt="0"/>
      <dgm:spPr/>
    </dgm:pt>
    <dgm:pt modelId="{B59FA9C5-B3DF-4DF8-8897-16068F5414A6}" type="pres">
      <dgm:prSet presAssocID="{BD2C17C8-1F29-4FF8-9E1E-4DEC3B195E89}" presName="parentShp" presStyleLbl="node1" presStyleIdx="1" presStyleCnt="9" custScaleX="325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848C08-DE71-4B61-AB3B-4C6F391A92D8}" type="pres">
      <dgm:prSet presAssocID="{BD2C17C8-1F29-4FF8-9E1E-4DEC3B195E89}" presName="childShp" presStyleLbl="bgAccFollowNode1" presStyleIdx="1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2CF430-8B67-43A6-93F7-B259170A8969}" type="pres">
      <dgm:prSet presAssocID="{33234859-DA10-4D1A-AF02-49059154DE63}" presName="spacing" presStyleCnt="0"/>
      <dgm:spPr/>
    </dgm:pt>
    <dgm:pt modelId="{BB13BB9D-A681-4EB6-A69A-CCF11BCAFE1C}" type="pres">
      <dgm:prSet presAssocID="{BFD5A6C8-12B3-46AC-9A55-5E7609F35F9C}" presName="linNode" presStyleCnt="0"/>
      <dgm:spPr/>
    </dgm:pt>
    <dgm:pt modelId="{6677CE11-58B9-41A6-AFE8-9A953FD65BAB}" type="pres">
      <dgm:prSet presAssocID="{BFD5A6C8-12B3-46AC-9A55-5E7609F35F9C}" presName="parentShp" presStyleLbl="node1" presStyleIdx="2" presStyleCnt="9" custScaleX="325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135DC6-4FA0-4309-9528-BA2544337A32}" type="pres">
      <dgm:prSet presAssocID="{BFD5A6C8-12B3-46AC-9A55-5E7609F35F9C}" presName="childShp" presStyleLbl="bgAccFollowNode1" presStyleIdx="2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31EECF-4CF5-4F40-9977-7426AB76B519}" type="pres">
      <dgm:prSet presAssocID="{95FC5DAB-AD98-4227-B43F-52FA967A183D}" presName="spacing" presStyleCnt="0"/>
      <dgm:spPr/>
    </dgm:pt>
    <dgm:pt modelId="{0772247F-1F82-488B-8517-F28BD7BA3043}" type="pres">
      <dgm:prSet presAssocID="{91086C1C-CCF4-404D-ADA9-B814BF62FDB7}" presName="linNode" presStyleCnt="0"/>
      <dgm:spPr/>
    </dgm:pt>
    <dgm:pt modelId="{8AF81C2B-D9C5-4245-9751-6EFC0DF53012}" type="pres">
      <dgm:prSet presAssocID="{91086C1C-CCF4-404D-ADA9-B814BF62FDB7}" presName="parentShp" presStyleLbl="node1" presStyleIdx="3" presStyleCnt="9" custScaleX="325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DFA9C2-71CD-450C-9E46-8819624B7656}" type="pres">
      <dgm:prSet presAssocID="{91086C1C-CCF4-404D-ADA9-B814BF62FDB7}" presName="childShp" presStyleLbl="bgAccFollowNode1" presStyleIdx="3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F61F86-CA93-40D6-BDCA-003F01384E22}" type="pres">
      <dgm:prSet presAssocID="{1B681C82-98A3-4F9F-8351-EE88FE8152A2}" presName="spacing" presStyleCnt="0"/>
      <dgm:spPr/>
    </dgm:pt>
    <dgm:pt modelId="{CB09A052-412D-4F84-92AF-8CAA275DEA39}" type="pres">
      <dgm:prSet presAssocID="{2F416C13-D47C-45FF-966D-EA47057BFEA3}" presName="linNode" presStyleCnt="0"/>
      <dgm:spPr/>
    </dgm:pt>
    <dgm:pt modelId="{B328CCF7-8A6A-492B-A4FD-CF29C84680A0}" type="pres">
      <dgm:prSet presAssocID="{2F416C13-D47C-45FF-966D-EA47057BFEA3}" presName="parentShp" presStyleLbl="node1" presStyleIdx="4" presStyleCnt="9" custScaleX="325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858FF0-9E3C-4E45-BB33-152491BB7DD7}" type="pres">
      <dgm:prSet presAssocID="{2F416C13-D47C-45FF-966D-EA47057BFEA3}" presName="childShp" presStyleLbl="bgAccFollowNode1" presStyleIdx="4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0F15FF-FD0F-4C8C-BF4F-8423B6A6CEAD}" type="pres">
      <dgm:prSet presAssocID="{4A4A7239-FDAE-4426-A242-F05193EE3433}" presName="spacing" presStyleCnt="0"/>
      <dgm:spPr/>
    </dgm:pt>
    <dgm:pt modelId="{49BB57F5-0FF7-4BB2-8A68-15DCC1B1767E}" type="pres">
      <dgm:prSet presAssocID="{8582FF54-3C9B-472B-9D0F-FE06F177C6BF}" presName="linNode" presStyleCnt="0"/>
      <dgm:spPr/>
    </dgm:pt>
    <dgm:pt modelId="{2B8BC142-553E-4C84-9EF6-E97F5FFA82F3}" type="pres">
      <dgm:prSet presAssocID="{8582FF54-3C9B-472B-9D0F-FE06F177C6BF}" presName="parentShp" presStyleLbl="node1" presStyleIdx="5" presStyleCnt="9" custScaleX="325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41140E-823D-47E0-9CBE-C58D1AFE80D1}" type="pres">
      <dgm:prSet presAssocID="{8582FF54-3C9B-472B-9D0F-FE06F177C6BF}" presName="childShp" presStyleLbl="bgAccFollowNode1" presStyleIdx="5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56F194-0AF9-4722-A5F5-C8AF363826BB}" type="pres">
      <dgm:prSet presAssocID="{4ED113AB-9E21-405C-838F-E049D5314E05}" presName="spacing" presStyleCnt="0"/>
      <dgm:spPr/>
    </dgm:pt>
    <dgm:pt modelId="{376D155C-C0D0-4D89-B7D0-A89F9D6F35B8}" type="pres">
      <dgm:prSet presAssocID="{F85E44FF-C102-4512-A5A9-1906CB241282}" presName="linNode" presStyleCnt="0"/>
      <dgm:spPr/>
    </dgm:pt>
    <dgm:pt modelId="{D4EC4969-73A2-4B4E-95C2-7DCB937F4259}" type="pres">
      <dgm:prSet presAssocID="{F85E44FF-C102-4512-A5A9-1906CB241282}" presName="parentShp" presStyleLbl="node1" presStyleIdx="6" presStyleCnt="9" custScaleX="325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4ED4D4-CB10-4807-A31E-EAB2D39F6AE6}" type="pres">
      <dgm:prSet presAssocID="{F85E44FF-C102-4512-A5A9-1906CB241282}" presName="childShp" presStyleLbl="bgAccFollowNode1" presStyleIdx="6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535DE7-3E13-4202-B06C-C1F942457735}" type="pres">
      <dgm:prSet presAssocID="{DE26D5A8-9630-4248-AEB2-578EBD85CC2A}" presName="spacing" presStyleCnt="0"/>
      <dgm:spPr/>
    </dgm:pt>
    <dgm:pt modelId="{CB6AEEA5-0D4C-432D-92B7-CD4736FFED0E}" type="pres">
      <dgm:prSet presAssocID="{0C83156E-1222-4872-876B-2B5130641559}" presName="linNode" presStyleCnt="0"/>
      <dgm:spPr/>
    </dgm:pt>
    <dgm:pt modelId="{0879FCF3-3C1B-40C1-9549-B4310D3D8F69}" type="pres">
      <dgm:prSet presAssocID="{0C83156E-1222-4872-876B-2B5130641559}" presName="parentShp" presStyleLbl="node1" presStyleIdx="7" presStyleCnt="9" custScaleX="325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6E8777-9567-421B-B93B-3E85EED3B6F7}" type="pres">
      <dgm:prSet presAssocID="{0C83156E-1222-4872-876B-2B5130641559}" presName="childShp" presStyleLbl="bgAccFollowNode1" presStyleIdx="7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5CCBAC-DDE2-43CE-B22B-E6EEFE6E5B0F}" type="pres">
      <dgm:prSet presAssocID="{F6BD385E-F377-4AB2-9E0A-EADFE09352FF}" presName="spacing" presStyleCnt="0"/>
      <dgm:spPr/>
    </dgm:pt>
    <dgm:pt modelId="{5B2A7B81-6EDE-42F6-95D0-6975FD5414C2}" type="pres">
      <dgm:prSet presAssocID="{D88651C3-FB7B-4448-9DBD-A60CCC2965CC}" presName="linNode" presStyleCnt="0"/>
      <dgm:spPr/>
    </dgm:pt>
    <dgm:pt modelId="{2889B3DC-02B6-4C58-9643-AEAF000EF31A}" type="pres">
      <dgm:prSet presAssocID="{D88651C3-FB7B-4448-9DBD-A60CCC2965CC}" presName="parentShp" presStyleLbl="node1" presStyleIdx="8" presStyleCnt="9" custScaleX="325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397F42-0619-48CD-B313-835640BDD70E}" type="pres">
      <dgm:prSet presAssocID="{D88651C3-FB7B-4448-9DBD-A60CCC2965CC}" presName="childShp" presStyleLbl="bgAccFollowNode1" presStyleIdx="8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854D984-AB88-4320-9972-18D3202AB0A9}" srcId="{6C0939C6-AE7C-4BA4-9F2B-E26F3F716692}" destId="{BFD5A6C8-12B3-46AC-9A55-5E7609F35F9C}" srcOrd="2" destOrd="0" parTransId="{F77E13AD-155C-4017-9F45-8458641755D4}" sibTransId="{95FC5DAB-AD98-4227-B43F-52FA967A183D}"/>
    <dgm:cxn modelId="{D35D80C1-C3D5-457E-B4B1-E7B24620320C}" type="presOf" srcId="{0C83156E-1222-4872-876B-2B5130641559}" destId="{0879FCF3-3C1B-40C1-9549-B4310D3D8F69}" srcOrd="0" destOrd="0" presId="urn:microsoft.com/office/officeart/2005/8/layout/vList6"/>
    <dgm:cxn modelId="{DE82DC82-B4DA-4601-9F03-FAAEAB1B1A5E}" type="presOf" srcId="{BFD5A6C8-12B3-46AC-9A55-5E7609F35F9C}" destId="{6677CE11-58B9-41A6-AFE8-9A953FD65BAB}" srcOrd="0" destOrd="0" presId="urn:microsoft.com/office/officeart/2005/8/layout/vList6"/>
    <dgm:cxn modelId="{0D79393D-EF53-4521-8EB8-677A4A9AA298}" srcId="{2F416C13-D47C-45FF-966D-EA47057BFEA3}" destId="{449953FE-DDE7-46FF-A01A-1ED5FC3174F1}" srcOrd="0" destOrd="0" parTransId="{F0AB362E-486E-4D37-9ECF-ED938EAFF425}" sibTransId="{67587CB2-0DCD-4348-8D29-E91635F80BCB}"/>
    <dgm:cxn modelId="{3ADA5AD8-84CF-4C10-A228-32A4C4633560}" srcId="{D88651C3-FB7B-4448-9DBD-A60CCC2965CC}" destId="{EBC52AD6-780A-4B06-9671-F74A3C835ABB}" srcOrd="0" destOrd="0" parTransId="{9E7BBF5A-4C52-418A-9163-5F24985B1AAE}" sibTransId="{D4648F48-87EA-4A01-ACF8-06D374899124}"/>
    <dgm:cxn modelId="{EAA36289-D292-43F2-9CAB-67D139E756BC}" srcId="{6C0939C6-AE7C-4BA4-9F2B-E26F3F716692}" destId="{2F416C13-D47C-45FF-966D-EA47057BFEA3}" srcOrd="4" destOrd="0" parTransId="{5C69F48D-3853-4341-95FB-A47C89F367C1}" sibTransId="{4A4A7239-FDAE-4426-A242-F05193EE3433}"/>
    <dgm:cxn modelId="{91D88314-A30A-454D-B374-EC51F588E0A9}" srcId="{6C0939C6-AE7C-4BA4-9F2B-E26F3F716692}" destId="{8582FF54-3C9B-472B-9D0F-FE06F177C6BF}" srcOrd="5" destOrd="0" parTransId="{554D5EF2-97D2-4FF1-BAD3-3273AB2AD335}" sibTransId="{4ED113AB-9E21-405C-838F-E049D5314E05}"/>
    <dgm:cxn modelId="{4F231FA8-B68F-4E53-B3BC-EC489CBF37E9}" type="presOf" srcId="{2F416C13-D47C-45FF-966D-EA47057BFEA3}" destId="{B328CCF7-8A6A-492B-A4FD-CF29C84680A0}" srcOrd="0" destOrd="0" presId="urn:microsoft.com/office/officeart/2005/8/layout/vList6"/>
    <dgm:cxn modelId="{7135C47F-25A9-4962-A02B-F5CF59273619}" srcId="{8582FF54-3C9B-472B-9D0F-FE06F177C6BF}" destId="{7C2C2242-8A8B-4425-A2C7-D9A9D6C46221}" srcOrd="0" destOrd="0" parTransId="{1C6C8949-B245-42CB-8311-94025B782403}" sibTransId="{0607BEA0-A734-471B-88DF-BB07859835E5}"/>
    <dgm:cxn modelId="{9EEDAC49-7C86-46CB-9C85-6B939F0FBEA3}" srcId="{91086C1C-CCF4-404D-ADA9-B814BF62FDB7}" destId="{F2BEB5B6-6CE5-4BE2-9F9D-A31A289D9FBC}" srcOrd="0" destOrd="0" parTransId="{F8398650-E3B9-449A-AD0A-6CC08B81074E}" sibTransId="{F15C3921-744D-4B43-8E84-0F578E080696}"/>
    <dgm:cxn modelId="{E04BE8B8-E219-4012-BFDD-1C2B3BC10AC1}" srcId="{6C0939C6-AE7C-4BA4-9F2B-E26F3F716692}" destId="{D88651C3-FB7B-4448-9DBD-A60CCC2965CC}" srcOrd="8" destOrd="0" parTransId="{E9F7EE4F-37EE-4B89-B05A-BAB6B29D0CA1}" sibTransId="{A7152E18-8A00-4DBD-876E-DFDF27849E71}"/>
    <dgm:cxn modelId="{CB47D1FC-D68D-4372-912B-139EF43ADAF0}" srcId="{6C0939C6-AE7C-4BA4-9F2B-E26F3F716692}" destId="{91086C1C-CCF4-404D-ADA9-B814BF62FDB7}" srcOrd="3" destOrd="0" parTransId="{90076402-DB3C-423C-94D2-31A060E2C462}" sibTransId="{1B681C82-98A3-4F9F-8351-EE88FE8152A2}"/>
    <dgm:cxn modelId="{7F14A97A-B011-4B1D-A4F5-AF8E5B84941E}" type="presOf" srcId="{03F41E32-95E1-4C40-928C-325F074A1DFF}" destId="{E86E8777-9567-421B-B93B-3E85EED3B6F7}" srcOrd="0" destOrd="0" presId="urn:microsoft.com/office/officeart/2005/8/layout/vList6"/>
    <dgm:cxn modelId="{991EE5DE-0986-472A-8C7B-B59270F29ACA}" type="presOf" srcId="{D88651C3-FB7B-4448-9DBD-A60CCC2965CC}" destId="{2889B3DC-02B6-4C58-9643-AEAF000EF31A}" srcOrd="0" destOrd="0" presId="urn:microsoft.com/office/officeart/2005/8/layout/vList6"/>
    <dgm:cxn modelId="{E621B198-4AD3-49B9-8E98-3F5D025406E6}" srcId="{82098C02-99B2-4884-AE03-C7E4990EDC28}" destId="{50630699-7550-4C9C-BDAA-049FB9F747A8}" srcOrd="0" destOrd="0" parTransId="{D6C3CEE7-064B-4C0C-9241-4AB2FF7B2629}" sibTransId="{B7EF8A1C-5895-448D-A1C5-2BEEAC855B38}"/>
    <dgm:cxn modelId="{91CBF649-5C73-483E-A339-F4176C77E52C}" type="presOf" srcId="{BD2C17C8-1F29-4FF8-9E1E-4DEC3B195E89}" destId="{B59FA9C5-B3DF-4DF8-8897-16068F5414A6}" srcOrd="0" destOrd="0" presId="urn:microsoft.com/office/officeart/2005/8/layout/vList6"/>
    <dgm:cxn modelId="{98FB1696-713C-443B-8D03-300C2ADAF7D9}" type="presOf" srcId="{DD05BBA4-4391-48F9-922B-CFC98C028CB6}" destId="{03848C08-DE71-4B61-AB3B-4C6F391A92D8}" srcOrd="0" destOrd="0" presId="urn:microsoft.com/office/officeart/2005/8/layout/vList6"/>
    <dgm:cxn modelId="{09F20A8C-9906-4E06-B745-7518D164431B}" type="presOf" srcId="{EBC52AD6-780A-4B06-9671-F74A3C835ABB}" destId="{1F397F42-0619-48CD-B313-835640BDD70E}" srcOrd="0" destOrd="0" presId="urn:microsoft.com/office/officeart/2005/8/layout/vList6"/>
    <dgm:cxn modelId="{07A5BB74-3BEF-40E2-A90D-8B4E40168090}" type="presOf" srcId="{0311121C-8A9A-4502-8163-13B9DD943313}" destId="{9D135DC6-4FA0-4309-9528-BA2544337A32}" srcOrd="0" destOrd="0" presId="urn:microsoft.com/office/officeart/2005/8/layout/vList6"/>
    <dgm:cxn modelId="{13D44DA0-ED8B-4070-892B-FD38361BAC22}" type="presOf" srcId="{F85E44FF-C102-4512-A5A9-1906CB241282}" destId="{D4EC4969-73A2-4B4E-95C2-7DCB937F4259}" srcOrd="0" destOrd="0" presId="urn:microsoft.com/office/officeart/2005/8/layout/vList6"/>
    <dgm:cxn modelId="{ED925984-4877-4A10-A1D0-90F9DE90EB70}" srcId="{6C0939C6-AE7C-4BA4-9F2B-E26F3F716692}" destId="{F85E44FF-C102-4512-A5A9-1906CB241282}" srcOrd="6" destOrd="0" parTransId="{2F38F7BA-6F8A-436B-A9E5-F3B27B991EDD}" sibTransId="{DE26D5A8-9630-4248-AEB2-578EBD85CC2A}"/>
    <dgm:cxn modelId="{B9382918-2E77-41B9-8F73-628A157CCDD7}" srcId="{0C83156E-1222-4872-876B-2B5130641559}" destId="{03F41E32-95E1-4C40-928C-325F074A1DFF}" srcOrd="0" destOrd="0" parTransId="{5EE68836-E1F0-4A14-B6BA-B2A38D9456A2}" sibTransId="{69F324C4-4C04-474F-9624-53EA4E41FCBD}"/>
    <dgm:cxn modelId="{3A07A7CA-957F-4AFB-8EDC-1C7F1E3B8664}" type="presOf" srcId="{449953FE-DDE7-46FF-A01A-1ED5FC3174F1}" destId="{46858FF0-9E3C-4E45-BB33-152491BB7DD7}" srcOrd="0" destOrd="0" presId="urn:microsoft.com/office/officeart/2005/8/layout/vList6"/>
    <dgm:cxn modelId="{1D63B542-97E8-4A53-B05E-3E805D8C28CF}" type="presOf" srcId="{F2BEB5B6-6CE5-4BE2-9F9D-A31A289D9FBC}" destId="{36DFA9C2-71CD-450C-9E46-8819624B7656}" srcOrd="0" destOrd="0" presId="urn:microsoft.com/office/officeart/2005/8/layout/vList6"/>
    <dgm:cxn modelId="{FA962321-9018-413D-9D18-7357DB449707}" type="presOf" srcId="{50630699-7550-4C9C-BDAA-049FB9F747A8}" destId="{825AEEC4-5C4D-492C-9BD5-77FA93C10BE0}" srcOrd="0" destOrd="0" presId="urn:microsoft.com/office/officeart/2005/8/layout/vList6"/>
    <dgm:cxn modelId="{0F06D935-057D-4850-AF4D-C9EDC05FD8D7}" srcId="{6C0939C6-AE7C-4BA4-9F2B-E26F3F716692}" destId="{BD2C17C8-1F29-4FF8-9E1E-4DEC3B195E89}" srcOrd="1" destOrd="0" parTransId="{EB1DF5BB-B7EA-4342-B100-6E9F706E37FC}" sibTransId="{33234859-DA10-4D1A-AF02-49059154DE63}"/>
    <dgm:cxn modelId="{F6BEFEA9-314F-4C21-9CB1-0ACC24FD2123}" srcId="{6C0939C6-AE7C-4BA4-9F2B-E26F3F716692}" destId="{0C83156E-1222-4872-876B-2B5130641559}" srcOrd="7" destOrd="0" parTransId="{43908FCB-6B89-4D5D-9BE7-92C755D85BEE}" sibTransId="{F6BD385E-F377-4AB2-9E0A-EADFE09352FF}"/>
    <dgm:cxn modelId="{91A62210-5538-46E4-87B1-AF3A009E0213}" srcId="{6C0939C6-AE7C-4BA4-9F2B-E26F3F716692}" destId="{82098C02-99B2-4884-AE03-C7E4990EDC28}" srcOrd="0" destOrd="0" parTransId="{171C0981-A183-4C44-B640-D6D9CEA3126F}" sibTransId="{FD6AA3A1-0E75-4E54-A207-29951844E493}"/>
    <dgm:cxn modelId="{3BA06E41-2783-4EA5-BCE9-CC46E4C1F373}" srcId="{BFD5A6C8-12B3-46AC-9A55-5E7609F35F9C}" destId="{0311121C-8A9A-4502-8163-13B9DD943313}" srcOrd="0" destOrd="0" parTransId="{1270C040-D9DB-4A94-992C-9C993FEF6F73}" sibTransId="{2E9AED9D-20AA-48E4-B51F-9FC86FB82425}"/>
    <dgm:cxn modelId="{7974AF6A-DC1D-419B-A18A-AD312BA6EA53}" type="presOf" srcId="{91086C1C-CCF4-404D-ADA9-B814BF62FDB7}" destId="{8AF81C2B-D9C5-4245-9751-6EFC0DF53012}" srcOrd="0" destOrd="0" presId="urn:microsoft.com/office/officeart/2005/8/layout/vList6"/>
    <dgm:cxn modelId="{81B2E9C2-4BF2-468C-9AE3-65FDC404DE89}" type="presOf" srcId="{7C2C2242-8A8B-4425-A2C7-D9A9D6C46221}" destId="{9741140E-823D-47E0-9CBE-C58D1AFE80D1}" srcOrd="0" destOrd="0" presId="urn:microsoft.com/office/officeart/2005/8/layout/vList6"/>
    <dgm:cxn modelId="{E755D135-186C-4E1D-B2D3-4E1DEC34B54A}" type="presOf" srcId="{82098C02-99B2-4884-AE03-C7E4990EDC28}" destId="{C69A516E-331F-4BD6-924D-05855C2399D1}" srcOrd="0" destOrd="0" presId="urn:microsoft.com/office/officeart/2005/8/layout/vList6"/>
    <dgm:cxn modelId="{531DC15D-8F68-4B9C-B375-BE20CF218799}" type="presOf" srcId="{6C0939C6-AE7C-4BA4-9F2B-E26F3F716692}" destId="{123E7792-9A43-460A-A2BE-A5695688786A}" srcOrd="0" destOrd="0" presId="urn:microsoft.com/office/officeart/2005/8/layout/vList6"/>
    <dgm:cxn modelId="{07BF75F2-DBE2-47CC-80CF-B39983F92A89}" srcId="{BD2C17C8-1F29-4FF8-9E1E-4DEC3B195E89}" destId="{DD05BBA4-4391-48F9-922B-CFC98C028CB6}" srcOrd="0" destOrd="0" parTransId="{8CF39798-CCCF-4434-A86D-EC3F3221076C}" sibTransId="{10D05CDF-3E56-4D5F-9F7D-D32F1D7C495A}"/>
    <dgm:cxn modelId="{B35FA30E-CB99-4F57-9593-0951DDCF3057}" type="presOf" srcId="{8582FF54-3C9B-472B-9D0F-FE06F177C6BF}" destId="{2B8BC142-553E-4C84-9EF6-E97F5FFA82F3}" srcOrd="0" destOrd="0" presId="urn:microsoft.com/office/officeart/2005/8/layout/vList6"/>
    <dgm:cxn modelId="{23C95674-A90D-4C38-B96C-F0859D6CE775}" srcId="{F85E44FF-C102-4512-A5A9-1906CB241282}" destId="{1001685B-769D-4E00-9EE4-D0DE89817898}" srcOrd="0" destOrd="0" parTransId="{6AB9661E-2450-43DB-A788-3F9EF3D7D35C}" sibTransId="{33D8DF2D-6344-4FB4-B230-3860613EA7FC}"/>
    <dgm:cxn modelId="{F4BAF8C8-0D0A-46A7-926B-B58A9093D04E}" type="presOf" srcId="{1001685B-769D-4E00-9EE4-D0DE89817898}" destId="{784ED4D4-CB10-4807-A31E-EAB2D39F6AE6}" srcOrd="0" destOrd="0" presId="urn:microsoft.com/office/officeart/2005/8/layout/vList6"/>
    <dgm:cxn modelId="{3AB7B5A7-1522-47C6-8818-1C9B1EF83E67}" type="presParOf" srcId="{123E7792-9A43-460A-A2BE-A5695688786A}" destId="{C4479B2E-5893-4E89-9DAA-0E5A42AEF14C}" srcOrd="0" destOrd="0" presId="urn:microsoft.com/office/officeart/2005/8/layout/vList6"/>
    <dgm:cxn modelId="{569B1475-A830-4816-96A4-E55B78768841}" type="presParOf" srcId="{C4479B2E-5893-4E89-9DAA-0E5A42AEF14C}" destId="{C69A516E-331F-4BD6-924D-05855C2399D1}" srcOrd="0" destOrd="0" presId="urn:microsoft.com/office/officeart/2005/8/layout/vList6"/>
    <dgm:cxn modelId="{260DF16F-E0A5-4A16-A18E-86DC560A55C6}" type="presParOf" srcId="{C4479B2E-5893-4E89-9DAA-0E5A42AEF14C}" destId="{825AEEC4-5C4D-492C-9BD5-77FA93C10BE0}" srcOrd="1" destOrd="0" presId="urn:microsoft.com/office/officeart/2005/8/layout/vList6"/>
    <dgm:cxn modelId="{21EADD79-89F3-4DDE-A621-ABDC3FCA72FC}" type="presParOf" srcId="{123E7792-9A43-460A-A2BE-A5695688786A}" destId="{1C70057C-A8C6-448B-BA4F-27D665AA74A2}" srcOrd="1" destOrd="0" presId="urn:microsoft.com/office/officeart/2005/8/layout/vList6"/>
    <dgm:cxn modelId="{ED8379A4-ECFC-4F24-B505-0C3B3F8C04A5}" type="presParOf" srcId="{123E7792-9A43-460A-A2BE-A5695688786A}" destId="{CF603F62-B863-487B-8305-6DFEA4FD23D7}" srcOrd="2" destOrd="0" presId="urn:microsoft.com/office/officeart/2005/8/layout/vList6"/>
    <dgm:cxn modelId="{9BF23E4F-42DF-4031-883B-7652298E4F5F}" type="presParOf" srcId="{CF603F62-B863-487B-8305-6DFEA4FD23D7}" destId="{B59FA9C5-B3DF-4DF8-8897-16068F5414A6}" srcOrd="0" destOrd="0" presId="urn:microsoft.com/office/officeart/2005/8/layout/vList6"/>
    <dgm:cxn modelId="{2DD03264-5660-4948-A685-8AB864007D7A}" type="presParOf" srcId="{CF603F62-B863-487B-8305-6DFEA4FD23D7}" destId="{03848C08-DE71-4B61-AB3B-4C6F391A92D8}" srcOrd="1" destOrd="0" presId="urn:microsoft.com/office/officeart/2005/8/layout/vList6"/>
    <dgm:cxn modelId="{A80E294B-6CA0-44F9-89A1-AAF5677B712D}" type="presParOf" srcId="{123E7792-9A43-460A-A2BE-A5695688786A}" destId="{652CF430-8B67-43A6-93F7-B259170A8969}" srcOrd="3" destOrd="0" presId="urn:microsoft.com/office/officeart/2005/8/layout/vList6"/>
    <dgm:cxn modelId="{96FA7EAA-2261-45C9-9587-10C6973C9ED6}" type="presParOf" srcId="{123E7792-9A43-460A-A2BE-A5695688786A}" destId="{BB13BB9D-A681-4EB6-A69A-CCF11BCAFE1C}" srcOrd="4" destOrd="0" presId="urn:microsoft.com/office/officeart/2005/8/layout/vList6"/>
    <dgm:cxn modelId="{B8FA5967-CFBA-4C5C-9D77-6CFD0BE431A6}" type="presParOf" srcId="{BB13BB9D-A681-4EB6-A69A-CCF11BCAFE1C}" destId="{6677CE11-58B9-41A6-AFE8-9A953FD65BAB}" srcOrd="0" destOrd="0" presId="urn:microsoft.com/office/officeart/2005/8/layout/vList6"/>
    <dgm:cxn modelId="{62F50F93-8294-4671-BFB4-2A46235CE48B}" type="presParOf" srcId="{BB13BB9D-A681-4EB6-A69A-CCF11BCAFE1C}" destId="{9D135DC6-4FA0-4309-9528-BA2544337A32}" srcOrd="1" destOrd="0" presId="urn:microsoft.com/office/officeart/2005/8/layout/vList6"/>
    <dgm:cxn modelId="{2672B70B-818F-4E50-9B58-E36D3D0ECF70}" type="presParOf" srcId="{123E7792-9A43-460A-A2BE-A5695688786A}" destId="{1731EECF-4CF5-4F40-9977-7426AB76B519}" srcOrd="5" destOrd="0" presId="urn:microsoft.com/office/officeart/2005/8/layout/vList6"/>
    <dgm:cxn modelId="{39C6C6CB-6EA2-409D-AAE2-0D6694ABC72A}" type="presParOf" srcId="{123E7792-9A43-460A-A2BE-A5695688786A}" destId="{0772247F-1F82-488B-8517-F28BD7BA3043}" srcOrd="6" destOrd="0" presId="urn:microsoft.com/office/officeart/2005/8/layout/vList6"/>
    <dgm:cxn modelId="{C7B27E56-4B9D-4B8C-A54A-8A03503BADAC}" type="presParOf" srcId="{0772247F-1F82-488B-8517-F28BD7BA3043}" destId="{8AF81C2B-D9C5-4245-9751-6EFC0DF53012}" srcOrd="0" destOrd="0" presId="urn:microsoft.com/office/officeart/2005/8/layout/vList6"/>
    <dgm:cxn modelId="{436D1AD6-55BE-4624-8130-437EDA3748F2}" type="presParOf" srcId="{0772247F-1F82-488B-8517-F28BD7BA3043}" destId="{36DFA9C2-71CD-450C-9E46-8819624B7656}" srcOrd="1" destOrd="0" presId="urn:microsoft.com/office/officeart/2005/8/layout/vList6"/>
    <dgm:cxn modelId="{B00B129F-2B27-43C3-8132-D2768866B990}" type="presParOf" srcId="{123E7792-9A43-460A-A2BE-A5695688786A}" destId="{F4F61F86-CA93-40D6-BDCA-003F01384E22}" srcOrd="7" destOrd="0" presId="urn:microsoft.com/office/officeart/2005/8/layout/vList6"/>
    <dgm:cxn modelId="{EDCEC2A2-0ABE-46CC-B0B0-6DF3C6BF07AE}" type="presParOf" srcId="{123E7792-9A43-460A-A2BE-A5695688786A}" destId="{CB09A052-412D-4F84-92AF-8CAA275DEA39}" srcOrd="8" destOrd="0" presId="urn:microsoft.com/office/officeart/2005/8/layout/vList6"/>
    <dgm:cxn modelId="{20BF0D42-76C1-48C5-B43F-4912053AD410}" type="presParOf" srcId="{CB09A052-412D-4F84-92AF-8CAA275DEA39}" destId="{B328CCF7-8A6A-492B-A4FD-CF29C84680A0}" srcOrd="0" destOrd="0" presId="urn:microsoft.com/office/officeart/2005/8/layout/vList6"/>
    <dgm:cxn modelId="{2DAD2937-4DE9-4491-973A-A06A0BEDE6B2}" type="presParOf" srcId="{CB09A052-412D-4F84-92AF-8CAA275DEA39}" destId="{46858FF0-9E3C-4E45-BB33-152491BB7DD7}" srcOrd="1" destOrd="0" presId="urn:microsoft.com/office/officeart/2005/8/layout/vList6"/>
    <dgm:cxn modelId="{21F6469C-74E9-46C9-8E24-D4ACC605E514}" type="presParOf" srcId="{123E7792-9A43-460A-A2BE-A5695688786A}" destId="{000F15FF-FD0F-4C8C-BF4F-8423B6A6CEAD}" srcOrd="9" destOrd="0" presId="urn:microsoft.com/office/officeart/2005/8/layout/vList6"/>
    <dgm:cxn modelId="{9589D756-77A6-497C-B672-99088B68FCF1}" type="presParOf" srcId="{123E7792-9A43-460A-A2BE-A5695688786A}" destId="{49BB57F5-0FF7-4BB2-8A68-15DCC1B1767E}" srcOrd="10" destOrd="0" presId="urn:microsoft.com/office/officeart/2005/8/layout/vList6"/>
    <dgm:cxn modelId="{F404CD8B-AE37-401E-9B14-5FECB9E60708}" type="presParOf" srcId="{49BB57F5-0FF7-4BB2-8A68-15DCC1B1767E}" destId="{2B8BC142-553E-4C84-9EF6-E97F5FFA82F3}" srcOrd="0" destOrd="0" presId="urn:microsoft.com/office/officeart/2005/8/layout/vList6"/>
    <dgm:cxn modelId="{690B0F5A-DE77-460E-AF45-450BD0AB012B}" type="presParOf" srcId="{49BB57F5-0FF7-4BB2-8A68-15DCC1B1767E}" destId="{9741140E-823D-47E0-9CBE-C58D1AFE80D1}" srcOrd="1" destOrd="0" presId="urn:microsoft.com/office/officeart/2005/8/layout/vList6"/>
    <dgm:cxn modelId="{940054AF-D46A-44D2-9597-EE06A01AF9B2}" type="presParOf" srcId="{123E7792-9A43-460A-A2BE-A5695688786A}" destId="{2456F194-0AF9-4722-A5F5-C8AF363826BB}" srcOrd="11" destOrd="0" presId="urn:microsoft.com/office/officeart/2005/8/layout/vList6"/>
    <dgm:cxn modelId="{7BEBE6CB-55BD-49FB-8CEE-DE34C07DF9BD}" type="presParOf" srcId="{123E7792-9A43-460A-A2BE-A5695688786A}" destId="{376D155C-C0D0-4D89-B7D0-A89F9D6F35B8}" srcOrd="12" destOrd="0" presId="urn:microsoft.com/office/officeart/2005/8/layout/vList6"/>
    <dgm:cxn modelId="{7917099E-937E-401F-90A3-5D56CAB5FCEB}" type="presParOf" srcId="{376D155C-C0D0-4D89-B7D0-A89F9D6F35B8}" destId="{D4EC4969-73A2-4B4E-95C2-7DCB937F4259}" srcOrd="0" destOrd="0" presId="urn:microsoft.com/office/officeart/2005/8/layout/vList6"/>
    <dgm:cxn modelId="{EA8C1A09-9277-411A-9FEC-3B776FFEEAA4}" type="presParOf" srcId="{376D155C-C0D0-4D89-B7D0-A89F9D6F35B8}" destId="{784ED4D4-CB10-4807-A31E-EAB2D39F6AE6}" srcOrd="1" destOrd="0" presId="urn:microsoft.com/office/officeart/2005/8/layout/vList6"/>
    <dgm:cxn modelId="{9BC0EFAD-FB8B-43C2-A88A-8614DC0F7753}" type="presParOf" srcId="{123E7792-9A43-460A-A2BE-A5695688786A}" destId="{A0535DE7-3E13-4202-B06C-C1F942457735}" srcOrd="13" destOrd="0" presId="urn:microsoft.com/office/officeart/2005/8/layout/vList6"/>
    <dgm:cxn modelId="{94C537E0-7D66-424A-9849-2F679CF24BBF}" type="presParOf" srcId="{123E7792-9A43-460A-A2BE-A5695688786A}" destId="{CB6AEEA5-0D4C-432D-92B7-CD4736FFED0E}" srcOrd="14" destOrd="0" presId="urn:microsoft.com/office/officeart/2005/8/layout/vList6"/>
    <dgm:cxn modelId="{21AE6382-1D24-4B66-B9A8-36693A2C9731}" type="presParOf" srcId="{CB6AEEA5-0D4C-432D-92B7-CD4736FFED0E}" destId="{0879FCF3-3C1B-40C1-9549-B4310D3D8F69}" srcOrd="0" destOrd="0" presId="urn:microsoft.com/office/officeart/2005/8/layout/vList6"/>
    <dgm:cxn modelId="{D723EBDE-0F76-42BC-9185-F6083B95608F}" type="presParOf" srcId="{CB6AEEA5-0D4C-432D-92B7-CD4736FFED0E}" destId="{E86E8777-9567-421B-B93B-3E85EED3B6F7}" srcOrd="1" destOrd="0" presId="urn:microsoft.com/office/officeart/2005/8/layout/vList6"/>
    <dgm:cxn modelId="{BFDD2EFE-D464-42AC-B098-C21FFF8567B2}" type="presParOf" srcId="{123E7792-9A43-460A-A2BE-A5695688786A}" destId="{135CCBAC-DDE2-43CE-B22B-E6EEFE6E5B0F}" srcOrd="15" destOrd="0" presId="urn:microsoft.com/office/officeart/2005/8/layout/vList6"/>
    <dgm:cxn modelId="{276910E8-0FC3-472E-B997-98153D0B6713}" type="presParOf" srcId="{123E7792-9A43-460A-A2BE-A5695688786A}" destId="{5B2A7B81-6EDE-42F6-95D0-6975FD5414C2}" srcOrd="16" destOrd="0" presId="urn:microsoft.com/office/officeart/2005/8/layout/vList6"/>
    <dgm:cxn modelId="{3F072E1D-B6DE-4663-8E62-FA05BFBB0956}" type="presParOf" srcId="{5B2A7B81-6EDE-42F6-95D0-6975FD5414C2}" destId="{2889B3DC-02B6-4C58-9643-AEAF000EF31A}" srcOrd="0" destOrd="0" presId="urn:microsoft.com/office/officeart/2005/8/layout/vList6"/>
    <dgm:cxn modelId="{038CB70D-77A5-4378-A76C-5EF8A0741FE9}" type="presParOf" srcId="{5B2A7B81-6EDE-42F6-95D0-6975FD5414C2}" destId="{1F397F42-0619-48CD-B313-835640BDD70E}" srcOrd="1" destOrd="0" presId="urn:microsoft.com/office/officeart/2005/8/layout/vList6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7F0E06F-27D2-4535-99C7-ACDED9E08864}" type="doc">
      <dgm:prSet loTypeId="urn:microsoft.com/office/officeart/2008/layout/VerticalCurvedList" loCatId="list" qsTypeId="urn:microsoft.com/office/officeart/2005/8/quickstyle/simple3" qsCatId="simple" csTypeId="urn:microsoft.com/office/officeart/2005/8/colors/accent4_2" csCatId="accent4" phldr="1"/>
      <dgm:spPr/>
      <dgm:t>
        <a:bodyPr/>
        <a:lstStyle/>
        <a:p>
          <a:endParaRPr lang="ru-RU"/>
        </a:p>
      </dgm:t>
    </dgm:pt>
    <dgm:pt modelId="{DBB42561-1BBE-411C-9363-7D2B2E2D8167}">
      <dgm:prSet phldrT="[Текст]" custT="1"/>
      <dgm:spPr>
        <a:solidFill>
          <a:schemeClr val="bg2"/>
        </a:solidFill>
      </dgm:spPr>
      <dgm:t>
        <a:bodyPr/>
        <a:lstStyle/>
        <a:p>
          <a:pPr algn="l"/>
          <a:r>
            <a:rPr lang="ru-RU" sz="2800" b="1" dirty="0"/>
            <a:t>несоответствие представленных документов требованиям</a:t>
          </a:r>
          <a:endParaRPr lang="ru-RU" sz="28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1D9878E-AC82-4CC6-828A-2D2658D4D14B}" type="parTrans" cxnId="{04BD6979-DB6E-46D5-B692-7FA6E43E0E12}">
      <dgm:prSet/>
      <dgm:spPr/>
      <dgm:t>
        <a:bodyPr/>
        <a:lstStyle/>
        <a:p>
          <a:endParaRPr lang="ru-RU" sz="2800" b="1"/>
        </a:p>
      </dgm:t>
    </dgm:pt>
    <dgm:pt modelId="{44BFE274-BFB6-42F7-8C73-AC5518A1A31C}" type="sibTrans" cxnId="{04BD6979-DB6E-46D5-B692-7FA6E43E0E12}">
      <dgm:prSet/>
      <dgm:spPr/>
      <dgm:t>
        <a:bodyPr/>
        <a:lstStyle/>
        <a:p>
          <a:endParaRPr lang="ru-RU" sz="2800" b="1"/>
        </a:p>
      </dgm:t>
    </dgm:pt>
    <dgm:pt modelId="{377F569F-217E-4994-B6FF-81C3166DF252}">
      <dgm:prSet phldrT="[Текст]" custT="1"/>
      <dgm:spPr>
        <a:solidFill>
          <a:schemeClr val="bg2"/>
        </a:solidFill>
      </dgm:spPr>
      <dgm:t>
        <a:bodyPr/>
        <a:lstStyle/>
        <a:p>
          <a:pPr algn="l"/>
          <a:r>
            <a:rPr lang="ru-RU" sz="2800" b="1" dirty="0"/>
            <a:t>непредставление документов /</a:t>
          </a:r>
        </a:p>
        <a:p>
          <a:pPr algn="l"/>
          <a:r>
            <a:rPr lang="ru-RU" sz="2800" b="1" dirty="0"/>
            <a:t>представление не в полном объеме</a:t>
          </a:r>
          <a:endParaRPr lang="ru-RU" sz="28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2E1552C-641B-44B4-BB35-9A35208C3E70}" type="parTrans" cxnId="{7EC718F9-13BA-419F-AA80-32CCE56EC388}">
      <dgm:prSet/>
      <dgm:spPr/>
      <dgm:t>
        <a:bodyPr/>
        <a:lstStyle/>
        <a:p>
          <a:endParaRPr lang="ru-RU" sz="2800" b="1"/>
        </a:p>
      </dgm:t>
    </dgm:pt>
    <dgm:pt modelId="{5996FC38-44E2-47F4-838F-3A9F3C5CB90A}" type="sibTrans" cxnId="{7EC718F9-13BA-419F-AA80-32CCE56EC388}">
      <dgm:prSet/>
      <dgm:spPr/>
      <dgm:t>
        <a:bodyPr/>
        <a:lstStyle/>
        <a:p>
          <a:endParaRPr lang="ru-RU" sz="2800" b="1"/>
        </a:p>
      </dgm:t>
    </dgm:pt>
    <dgm:pt modelId="{20DBCFCF-8D9B-4296-B8FC-731E82EF8D73}">
      <dgm:prSet custT="1"/>
      <dgm:spPr>
        <a:solidFill>
          <a:schemeClr val="bg2"/>
        </a:solidFill>
      </dgm:spPr>
      <dgm:t>
        <a:bodyPr/>
        <a:lstStyle/>
        <a:p>
          <a:pPr algn="l"/>
          <a:r>
            <a:rPr lang="ru-RU" sz="2800" b="1" dirty="0"/>
            <a:t>наличие в представленных документах недостоверных сведений о субъекте</a:t>
          </a:r>
          <a:endParaRPr lang="ru-RU" sz="28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A937E9B-285C-4E9D-85F5-7770081BEE1D}" type="parTrans" cxnId="{DEFC0CFF-525B-4B3B-9DA3-D3C5814B0AAE}">
      <dgm:prSet/>
      <dgm:spPr/>
      <dgm:t>
        <a:bodyPr/>
        <a:lstStyle/>
        <a:p>
          <a:endParaRPr lang="ru-RU" sz="2800" b="1"/>
        </a:p>
      </dgm:t>
    </dgm:pt>
    <dgm:pt modelId="{E71D1F36-0A15-42CE-8089-97D28955FF56}" type="sibTrans" cxnId="{DEFC0CFF-525B-4B3B-9DA3-D3C5814B0AAE}">
      <dgm:prSet/>
      <dgm:spPr/>
      <dgm:t>
        <a:bodyPr/>
        <a:lstStyle/>
        <a:p>
          <a:endParaRPr lang="ru-RU" sz="2800" b="1"/>
        </a:p>
      </dgm:t>
    </dgm:pt>
    <dgm:pt modelId="{29A2BB06-07CF-4633-B182-BA67E2882547}" type="pres">
      <dgm:prSet presAssocID="{57F0E06F-27D2-4535-99C7-ACDED9E08864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6B939C06-511E-4202-BF38-6759E6BAC142}" type="pres">
      <dgm:prSet presAssocID="{57F0E06F-27D2-4535-99C7-ACDED9E08864}" presName="Name1" presStyleCnt="0"/>
      <dgm:spPr/>
    </dgm:pt>
    <dgm:pt modelId="{3C1720B8-6DE0-4BD7-9498-9403C9D892AE}" type="pres">
      <dgm:prSet presAssocID="{57F0E06F-27D2-4535-99C7-ACDED9E08864}" presName="cycle" presStyleCnt="0"/>
      <dgm:spPr/>
    </dgm:pt>
    <dgm:pt modelId="{8150AE25-1DA1-4AAE-8F77-E86AD1E11927}" type="pres">
      <dgm:prSet presAssocID="{57F0E06F-27D2-4535-99C7-ACDED9E08864}" presName="srcNode" presStyleLbl="node1" presStyleIdx="0" presStyleCnt="3"/>
      <dgm:spPr/>
    </dgm:pt>
    <dgm:pt modelId="{2CD45A3C-CA2D-44B4-A74C-E86BFDBB5F72}" type="pres">
      <dgm:prSet presAssocID="{57F0E06F-27D2-4535-99C7-ACDED9E08864}" presName="conn" presStyleLbl="parChTrans1D2" presStyleIdx="0" presStyleCnt="1"/>
      <dgm:spPr/>
      <dgm:t>
        <a:bodyPr/>
        <a:lstStyle/>
        <a:p>
          <a:endParaRPr lang="ru-RU"/>
        </a:p>
      </dgm:t>
    </dgm:pt>
    <dgm:pt modelId="{5E5DC78E-59DB-4891-B86F-A0EE89F01211}" type="pres">
      <dgm:prSet presAssocID="{57F0E06F-27D2-4535-99C7-ACDED9E08864}" presName="extraNode" presStyleLbl="node1" presStyleIdx="0" presStyleCnt="3"/>
      <dgm:spPr/>
    </dgm:pt>
    <dgm:pt modelId="{747503D0-7FD8-41C2-96B7-68E67A110411}" type="pres">
      <dgm:prSet presAssocID="{57F0E06F-27D2-4535-99C7-ACDED9E08864}" presName="dstNode" presStyleLbl="node1" presStyleIdx="0" presStyleCnt="3"/>
      <dgm:spPr/>
    </dgm:pt>
    <dgm:pt modelId="{0FAC2BB6-C722-4A25-8BF1-D826940C7456}" type="pres">
      <dgm:prSet presAssocID="{DBB42561-1BBE-411C-9363-7D2B2E2D8167}" presName="text_1" presStyleLbl="node1" presStyleIdx="0" presStyleCnt="3" custScaleY="110649" custLinFactNeighborX="371" custLinFactNeighborY="70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B1CE4C-E8CD-4EFE-B61E-851E0B0160E7}" type="pres">
      <dgm:prSet presAssocID="{DBB42561-1BBE-411C-9363-7D2B2E2D8167}" presName="accent_1" presStyleCnt="0"/>
      <dgm:spPr/>
    </dgm:pt>
    <dgm:pt modelId="{6DBB50A4-86AC-49E5-9D34-191714CEBAF1}" type="pres">
      <dgm:prSet presAssocID="{DBB42561-1BBE-411C-9363-7D2B2E2D8167}" presName="accentRepeatNode" presStyleLbl="solidFgAcc1" presStyleIdx="0" presStyleCnt="3"/>
      <dgm:spPr>
        <a:blipFill rotWithShape="0">
          <a:blip xmlns:r="http://schemas.openxmlformats.org/officeDocument/2006/relationships" r:embed="rId1">
            <a:duotone>
              <a:schemeClr val="lt1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lt1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</a:blip>
          <a:stretch>
            <a:fillRect t="-13000" b="-13000"/>
          </a:stretch>
        </a:blipFill>
      </dgm:spPr>
      <dgm:t>
        <a:bodyPr/>
        <a:lstStyle/>
        <a:p>
          <a:endParaRPr lang="ru-RU"/>
        </a:p>
      </dgm:t>
    </dgm:pt>
    <dgm:pt modelId="{EB076C8C-E6D9-4891-82CA-1AC34E1A3610}" type="pres">
      <dgm:prSet presAssocID="{377F569F-217E-4994-B6FF-81C3166DF252}" presName="text_2" presStyleLbl="node1" presStyleIdx="1" presStyleCnt="3" custScaleY="124061" custLinFactNeighborX="1785" custLinFactNeighborY="-20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4CCA37-FB75-4FE6-9205-2AC5AB7BBCBF}" type="pres">
      <dgm:prSet presAssocID="{377F569F-217E-4994-B6FF-81C3166DF252}" presName="accent_2" presStyleCnt="0"/>
      <dgm:spPr/>
    </dgm:pt>
    <dgm:pt modelId="{AABA2330-94C1-4F23-A59C-5FA1B420B0CC}" type="pres">
      <dgm:prSet presAssocID="{377F569F-217E-4994-B6FF-81C3166DF252}" presName="accentRepeatNode" presStyleLbl="solidFgAcc1" presStyleIdx="1" presStyleCnt="3" custScaleX="95817" custScaleY="97909" custLinFactNeighborX="-9002" custLinFactNeighborY="-2272"/>
      <dgm:spPr>
        <a:blipFill rotWithShape="0">
          <a:blip xmlns:r="http://schemas.openxmlformats.org/officeDocument/2006/relationships" r:embed="rId1">
            <a:duotone>
              <a:schemeClr val="lt1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lt1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</a:blip>
          <a:srcRect/>
          <a:stretch>
            <a:fillRect t="-13000" b="-13000"/>
          </a:stretch>
        </a:blipFill>
      </dgm:spPr>
      <dgm:t>
        <a:bodyPr/>
        <a:lstStyle/>
        <a:p>
          <a:endParaRPr lang="ru-RU"/>
        </a:p>
      </dgm:t>
    </dgm:pt>
    <dgm:pt modelId="{8D3C93E7-0241-4175-94A2-6857512E6E1B}" type="pres">
      <dgm:prSet presAssocID="{20DBCFCF-8D9B-4296-B8FC-731E82EF8D73}" presName="text_3" presStyleLbl="node1" presStyleIdx="2" presStyleCnt="3" custScaleX="99629" custScaleY="118447" custLinFactNeighborX="1725" custLinFactNeighborY="5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762C71-F283-4C60-A606-79AC57462AA2}" type="pres">
      <dgm:prSet presAssocID="{20DBCFCF-8D9B-4296-B8FC-731E82EF8D73}" presName="accent_3" presStyleCnt="0"/>
      <dgm:spPr/>
    </dgm:pt>
    <dgm:pt modelId="{6660A7C5-234E-40FC-90A1-95660A331350}" type="pres">
      <dgm:prSet presAssocID="{20DBCFCF-8D9B-4296-B8FC-731E82EF8D73}" presName="accentRepeatNode" presStyleLbl="solidFgAcc1" presStyleIdx="2" presStyleCnt="3"/>
      <dgm:spPr>
        <a:blipFill rotWithShape="0">
          <a:blip xmlns:r="http://schemas.openxmlformats.org/officeDocument/2006/relationships" r:embed="rId1">
            <a:duotone>
              <a:schemeClr val="lt1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lt1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</a:blip>
          <a:srcRect/>
          <a:stretch>
            <a:fillRect t="-13000" b="-13000"/>
          </a:stretch>
        </a:blipFill>
      </dgm:spPr>
      <dgm:t>
        <a:bodyPr/>
        <a:lstStyle/>
        <a:p>
          <a:endParaRPr lang="ru-RU"/>
        </a:p>
      </dgm:t>
    </dgm:pt>
  </dgm:ptLst>
  <dgm:cxnLst>
    <dgm:cxn modelId="{DCB84028-C34E-41B2-B06E-B365450843BB}" type="presOf" srcId="{20DBCFCF-8D9B-4296-B8FC-731E82EF8D73}" destId="{8D3C93E7-0241-4175-94A2-6857512E6E1B}" srcOrd="0" destOrd="0" presId="urn:microsoft.com/office/officeart/2008/layout/VerticalCurvedList"/>
    <dgm:cxn modelId="{471767B6-8CBC-4C1E-B045-FB7D29DEA886}" type="presOf" srcId="{57F0E06F-27D2-4535-99C7-ACDED9E08864}" destId="{29A2BB06-07CF-4633-B182-BA67E2882547}" srcOrd="0" destOrd="0" presId="urn:microsoft.com/office/officeart/2008/layout/VerticalCurvedList"/>
    <dgm:cxn modelId="{DEFC0CFF-525B-4B3B-9DA3-D3C5814B0AAE}" srcId="{57F0E06F-27D2-4535-99C7-ACDED9E08864}" destId="{20DBCFCF-8D9B-4296-B8FC-731E82EF8D73}" srcOrd="2" destOrd="0" parTransId="{2A937E9B-285C-4E9D-85F5-7770081BEE1D}" sibTransId="{E71D1F36-0A15-42CE-8089-97D28955FF56}"/>
    <dgm:cxn modelId="{C1466EAD-61B7-44D2-A757-1094BE0582B2}" type="presOf" srcId="{DBB42561-1BBE-411C-9363-7D2B2E2D8167}" destId="{0FAC2BB6-C722-4A25-8BF1-D826940C7456}" srcOrd="0" destOrd="0" presId="urn:microsoft.com/office/officeart/2008/layout/VerticalCurvedList"/>
    <dgm:cxn modelId="{C8EDD29B-A624-4074-A703-374C7E182935}" type="presOf" srcId="{44BFE274-BFB6-42F7-8C73-AC5518A1A31C}" destId="{2CD45A3C-CA2D-44B4-A74C-E86BFDBB5F72}" srcOrd="0" destOrd="0" presId="urn:microsoft.com/office/officeart/2008/layout/VerticalCurvedList"/>
    <dgm:cxn modelId="{7EC718F9-13BA-419F-AA80-32CCE56EC388}" srcId="{57F0E06F-27D2-4535-99C7-ACDED9E08864}" destId="{377F569F-217E-4994-B6FF-81C3166DF252}" srcOrd="1" destOrd="0" parTransId="{A2E1552C-641B-44B4-BB35-9A35208C3E70}" sibTransId="{5996FC38-44E2-47F4-838F-3A9F3C5CB90A}"/>
    <dgm:cxn modelId="{F72274D5-F1B6-4ADA-85B6-BE0999425B58}" type="presOf" srcId="{377F569F-217E-4994-B6FF-81C3166DF252}" destId="{EB076C8C-E6D9-4891-82CA-1AC34E1A3610}" srcOrd="0" destOrd="0" presId="urn:microsoft.com/office/officeart/2008/layout/VerticalCurvedList"/>
    <dgm:cxn modelId="{04BD6979-DB6E-46D5-B692-7FA6E43E0E12}" srcId="{57F0E06F-27D2-4535-99C7-ACDED9E08864}" destId="{DBB42561-1BBE-411C-9363-7D2B2E2D8167}" srcOrd="0" destOrd="0" parTransId="{71D9878E-AC82-4CC6-828A-2D2658D4D14B}" sibTransId="{44BFE274-BFB6-42F7-8C73-AC5518A1A31C}"/>
    <dgm:cxn modelId="{CE5194CD-D4D5-4D7B-8BBE-DBF4D6962E63}" type="presParOf" srcId="{29A2BB06-07CF-4633-B182-BA67E2882547}" destId="{6B939C06-511E-4202-BF38-6759E6BAC142}" srcOrd="0" destOrd="0" presId="urn:microsoft.com/office/officeart/2008/layout/VerticalCurvedList"/>
    <dgm:cxn modelId="{070DDC19-F3D5-4343-8F40-36E2790F09A5}" type="presParOf" srcId="{6B939C06-511E-4202-BF38-6759E6BAC142}" destId="{3C1720B8-6DE0-4BD7-9498-9403C9D892AE}" srcOrd="0" destOrd="0" presId="urn:microsoft.com/office/officeart/2008/layout/VerticalCurvedList"/>
    <dgm:cxn modelId="{1C9C3F88-43F6-45FC-AC17-BE00ECBB9806}" type="presParOf" srcId="{3C1720B8-6DE0-4BD7-9498-9403C9D892AE}" destId="{8150AE25-1DA1-4AAE-8F77-E86AD1E11927}" srcOrd="0" destOrd="0" presId="urn:microsoft.com/office/officeart/2008/layout/VerticalCurvedList"/>
    <dgm:cxn modelId="{FE00F544-26B7-41DA-8B66-FAC092F1BC83}" type="presParOf" srcId="{3C1720B8-6DE0-4BD7-9498-9403C9D892AE}" destId="{2CD45A3C-CA2D-44B4-A74C-E86BFDBB5F72}" srcOrd="1" destOrd="0" presId="urn:microsoft.com/office/officeart/2008/layout/VerticalCurvedList"/>
    <dgm:cxn modelId="{0419F1EF-0826-4AC6-B0CA-1A815887C4BB}" type="presParOf" srcId="{3C1720B8-6DE0-4BD7-9498-9403C9D892AE}" destId="{5E5DC78E-59DB-4891-B86F-A0EE89F01211}" srcOrd="2" destOrd="0" presId="urn:microsoft.com/office/officeart/2008/layout/VerticalCurvedList"/>
    <dgm:cxn modelId="{EDCEDD09-EB6A-41CC-A61F-5405521C1D54}" type="presParOf" srcId="{3C1720B8-6DE0-4BD7-9498-9403C9D892AE}" destId="{747503D0-7FD8-41C2-96B7-68E67A110411}" srcOrd="3" destOrd="0" presId="urn:microsoft.com/office/officeart/2008/layout/VerticalCurvedList"/>
    <dgm:cxn modelId="{CE66E684-5D61-4925-A79C-DF93D9F3B318}" type="presParOf" srcId="{6B939C06-511E-4202-BF38-6759E6BAC142}" destId="{0FAC2BB6-C722-4A25-8BF1-D826940C7456}" srcOrd="1" destOrd="0" presId="urn:microsoft.com/office/officeart/2008/layout/VerticalCurvedList"/>
    <dgm:cxn modelId="{F308A6A9-5839-4A84-B37A-33CBFC39E3F1}" type="presParOf" srcId="{6B939C06-511E-4202-BF38-6759E6BAC142}" destId="{F9B1CE4C-E8CD-4EFE-B61E-851E0B0160E7}" srcOrd="2" destOrd="0" presId="urn:microsoft.com/office/officeart/2008/layout/VerticalCurvedList"/>
    <dgm:cxn modelId="{528EEE71-DAD1-48B9-B2AA-C5E03039C13F}" type="presParOf" srcId="{F9B1CE4C-E8CD-4EFE-B61E-851E0B0160E7}" destId="{6DBB50A4-86AC-49E5-9D34-191714CEBAF1}" srcOrd="0" destOrd="0" presId="urn:microsoft.com/office/officeart/2008/layout/VerticalCurvedList"/>
    <dgm:cxn modelId="{0D54CB7B-DEC5-4EE4-8C9D-424D92334B20}" type="presParOf" srcId="{6B939C06-511E-4202-BF38-6759E6BAC142}" destId="{EB076C8C-E6D9-4891-82CA-1AC34E1A3610}" srcOrd="3" destOrd="0" presId="urn:microsoft.com/office/officeart/2008/layout/VerticalCurvedList"/>
    <dgm:cxn modelId="{16D04CE0-827D-4FFF-8E22-EE96733E3B19}" type="presParOf" srcId="{6B939C06-511E-4202-BF38-6759E6BAC142}" destId="{3B4CCA37-FB75-4FE6-9205-2AC5AB7BBCBF}" srcOrd="4" destOrd="0" presId="urn:microsoft.com/office/officeart/2008/layout/VerticalCurvedList"/>
    <dgm:cxn modelId="{63BB9F5B-74D6-4A5F-AEAE-2074BFD14E51}" type="presParOf" srcId="{3B4CCA37-FB75-4FE6-9205-2AC5AB7BBCBF}" destId="{AABA2330-94C1-4F23-A59C-5FA1B420B0CC}" srcOrd="0" destOrd="0" presId="urn:microsoft.com/office/officeart/2008/layout/VerticalCurvedList"/>
    <dgm:cxn modelId="{2EF502D8-4DB7-44D0-A6C7-8A339C812F5C}" type="presParOf" srcId="{6B939C06-511E-4202-BF38-6759E6BAC142}" destId="{8D3C93E7-0241-4175-94A2-6857512E6E1B}" srcOrd="5" destOrd="0" presId="urn:microsoft.com/office/officeart/2008/layout/VerticalCurvedList"/>
    <dgm:cxn modelId="{94EAFC62-178C-4AF0-9EF9-2F9AB102510B}" type="presParOf" srcId="{6B939C06-511E-4202-BF38-6759E6BAC142}" destId="{01762C71-F283-4C60-A606-79AC57462AA2}" srcOrd="6" destOrd="0" presId="urn:microsoft.com/office/officeart/2008/layout/VerticalCurvedList"/>
    <dgm:cxn modelId="{CC01612C-98E0-4EC9-91A2-284D926C1906}" type="presParOf" srcId="{01762C71-F283-4C60-A606-79AC57462AA2}" destId="{6660A7C5-234E-40FC-90A1-95660A33135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5AEEC4-5C4D-492C-9BD5-77FA93C10BE0}">
      <dsp:nvSpPr>
        <dsp:cNvPr id="0" name=""/>
        <dsp:cNvSpPr/>
      </dsp:nvSpPr>
      <dsp:spPr>
        <a:xfrm>
          <a:off x="2795302" y="3090"/>
          <a:ext cx="6327554" cy="573456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>
              <a:latin typeface="Arial" panose="020B0604020202020204" pitchFamily="34" charset="0"/>
              <a:cs typeface="Arial" panose="020B0604020202020204" pitchFamily="34" charset="0"/>
            </a:rPr>
            <a:t>наименование юридического лица или ФИО индивидуального предпринимателя, физического </a:t>
          </a:r>
        </a:p>
      </dsp:txBody>
      <dsp:txXfrm>
        <a:off x="2795302" y="74772"/>
        <a:ext cx="6112508" cy="430092"/>
      </dsp:txXfrm>
    </dsp:sp>
    <dsp:sp modelId="{C69A516E-331F-4BD6-924D-05855C2399D1}">
      <dsp:nvSpPr>
        <dsp:cNvPr id="0" name=""/>
        <dsp:cNvSpPr/>
      </dsp:nvSpPr>
      <dsp:spPr>
        <a:xfrm>
          <a:off x="1423066" y="3090"/>
          <a:ext cx="1372235" cy="573456"/>
        </a:xfrm>
        <a:prstGeom prst="roundRect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latin typeface="Arial" panose="020B0604020202020204" pitchFamily="34" charset="0"/>
              <a:cs typeface="Arial" panose="020B0604020202020204" pitchFamily="34" charset="0"/>
            </a:rPr>
            <a:t>2</a:t>
          </a:r>
        </a:p>
      </dsp:txBody>
      <dsp:txXfrm>
        <a:off x="1451060" y="31084"/>
        <a:ext cx="1316247" cy="517468"/>
      </dsp:txXfrm>
    </dsp:sp>
    <dsp:sp modelId="{03848C08-DE71-4B61-AB3B-4C6F391A92D8}">
      <dsp:nvSpPr>
        <dsp:cNvPr id="0" name=""/>
        <dsp:cNvSpPr/>
      </dsp:nvSpPr>
      <dsp:spPr>
        <a:xfrm>
          <a:off x="2795302" y="633892"/>
          <a:ext cx="6327554" cy="573456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>
              <a:latin typeface="Arial" panose="020B0604020202020204" pitchFamily="34" charset="0"/>
              <a:cs typeface="Arial" panose="020B0604020202020204" pitchFamily="34" charset="0"/>
            </a:rPr>
            <a:t>идентификационный номер налогоплательщика</a:t>
          </a:r>
        </a:p>
      </dsp:txBody>
      <dsp:txXfrm>
        <a:off x="2795302" y="705574"/>
        <a:ext cx="6112508" cy="430092"/>
      </dsp:txXfrm>
    </dsp:sp>
    <dsp:sp modelId="{B59FA9C5-B3DF-4DF8-8897-16068F5414A6}">
      <dsp:nvSpPr>
        <dsp:cNvPr id="0" name=""/>
        <dsp:cNvSpPr/>
      </dsp:nvSpPr>
      <dsp:spPr>
        <a:xfrm>
          <a:off x="1423066" y="633892"/>
          <a:ext cx="1372235" cy="573456"/>
        </a:xfrm>
        <a:prstGeom prst="roundRect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latin typeface="Arial" panose="020B0604020202020204" pitchFamily="34" charset="0"/>
              <a:cs typeface="Arial" panose="020B0604020202020204" pitchFamily="34" charset="0"/>
            </a:rPr>
            <a:t>3</a:t>
          </a:r>
        </a:p>
      </dsp:txBody>
      <dsp:txXfrm>
        <a:off x="1451060" y="661886"/>
        <a:ext cx="1316247" cy="517468"/>
      </dsp:txXfrm>
    </dsp:sp>
    <dsp:sp modelId="{9D135DC6-4FA0-4309-9528-BA2544337A32}">
      <dsp:nvSpPr>
        <dsp:cNvPr id="0" name=""/>
        <dsp:cNvSpPr/>
      </dsp:nvSpPr>
      <dsp:spPr>
        <a:xfrm>
          <a:off x="2795302" y="1264695"/>
          <a:ext cx="6327554" cy="573456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>
              <a:latin typeface="Arial" panose="020B0604020202020204" pitchFamily="34" charset="0"/>
              <a:cs typeface="Arial" panose="020B0604020202020204" pitchFamily="34" charset="0"/>
            </a:rPr>
            <a:t>основной государственный регистрационный номер ЮГРЮЛ или ЮГРИП</a:t>
          </a:r>
        </a:p>
      </dsp:txBody>
      <dsp:txXfrm>
        <a:off x="2795302" y="1336377"/>
        <a:ext cx="6112508" cy="430092"/>
      </dsp:txXfrm>
    </dsp:sp>
    <dsp:sp modelId="{6677CE11-58B9-41A6-AFE8-9A953FD65BAB}">
      <dsp:nvSpPr>
        <dsp:cNvPr id="0" name=""/>
        <dsp:cNvSpPr/>
      </dsp:nvSpPr>
      <dsp:spPr>
        <a:xfrm>
          <a:off x="1423066" y="1264695"/>
          <a:ext cx="1372235" cy="573456"/>
        </a:xfrm>
        <a:prstGeom prst="roundRect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latin typeface="Arial" panose="020B0604020202020204" pitchFamily="34" charset="0"/>
              <a:cs typeface="Arial" panose="020B0604020202020204" pitchFamily="34" charset="0"/>
            </a:rPr>
            <a:t>4</a:t>
          </a:r>
        </a:p>
      </dsp:txBody>
      <dsp:txXfrm>
        <a:off x="1451060" y="1292689"/>
        <a:ext cx="1316247" cy="517468"/>
      </dsp:txXfrm>
    </dsp:sp>
    <dsp:sp modelId="{36DFA9C2-71CD-450C-9E46-8819624B7656}">
      <dsp:nvSpPr>
        <dsp:cNvPr id="0" name=""/>
        <dsp:cNvSpPr/>
      </dsp:nvSpPr>
      <dsp:spPr>
        <a:xfrm>
          <a:off x="2795302" y="1895497"/>
          <a:ext cx="6327554" cy="573456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spc="45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ФИО руководителя НХП</a:t>
          </a:r>
          <a:endParaRPr lang="ru-RU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795302" y="1967179"/>
        <a:ext cx="6112508" cy="430092"/>
      </dsp:txXfrm>
    </dsp:sp>
    <dsp:sp modelId="{8AF81C2B-D9C5-4245-9751-6EFC0DF53012}">
      <dsp:nvSpPr>
        <dsp:cNvPr id="0" name=""/>
        <dsp:cNvSpPr/>
      </dsp:nvSpPr>
      <dsp:spPr>
        <a:xfrm>
          <a:off x="1423066" y="1895497"/>
          <a:ext cx="1372235" cy="573456"/>
        </a:xfrm>
        <a:prstGeom prst="roundRect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latin typeface="Arial" panose="020B0604020202020204" pitchFamily="34" charset="0"/>
              <a:cs typeface="Arial" panose="020B0604020202020204" pitchFamily="34" charset="0"/>
            </a:rPr>
            <a:t>5</a:t>
          </a:r>
        </a:p>
      </dsp:txBody>
      <dsp:txXfrm>
        <a:off x="1451060" y="1923491"/>
        <a:ext cx="1316247" cy="517468"/>
      </dsp:txXfrm>
    </dsp:sp>
    <dsp:sp modelId="{46858FF0-9E3C-4E45-BB33-152491BB7DD7}">
      <dsp:nvSpPr>
        <dsp:cNvPr id="0" name=""/>
        <dsp:cNvSpPr/>
      </dsp:nvSpPr>
      <dsp:spPr>
        <a:xfrm>
          <a:off x="2795302" y="2526300"/>
          <a:ext cx="6327554" cy="573456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>
              <a:latin typeface="Arial" panose="020B0604020202020204" pitchFamily="34" charset="0"/>
              <a:cs typeface="Arial" panose="020B0604020202020204" pitchFamily="34" charset="0"/>
            </a:rPr>
            <a:t>почтовый адрес (место нахождения) субъекта НХП</a:t>
          </a:r>
        </a:p>
      </dsp:txBody>
      <dsp:txXfrm>
        <a:off x="2795302" y="2597982"/>
        <a:ext cx="6112508" cy="430092"/>
      </dsp:txXfrm>
    </dsp:sp>
    <dsp:sp modelId="{B328CCF7-8A6A-492B-A4FD-CF29C84680A0}">
      <dsp:nvSpPr>
        <dsp:cNvPr id="0" name=""/>
        <dsp:cNvSpPr/>
      </dsp:nvSpPr>
      <dsp:spPr>
        <a:xfrm>
          <a:off x="1423066" y="2526300"/>
          <a:ext cx="1372235" cy="573456"/>
        </a:xfrm>
        <a:prstGeom prst="roundRect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latin typeface="Arial" panose="020B0604020202020204" pitchFamily="34" charset="0"/>
              <a:cs typeface="Arial" panose="020B0604020202020204" pitchFamily="34" charset="0"/>
            </a:rPr>
            <a:t>6</a:t>
          </a:r>
        </a:p>
      </dsp:txBody>
      <dsp:txXfrm>
        <a:off x="1451060" y="2554294"/>
        <a:ext cx="1316247" cy="517468"/>
      </dsp:txXfrm>
    </dsp:sp>
    <dsp:sp modelId="{9741140E-823D-47E0-9CBE-C58D1AFE80D1}">
      <dsp:nvSpPr>
        <dsp:cNvPr id="0" name=""/>
        <dsp:cNvSpPr/>
      </dsp:nvSpPr>
      <dsp:spPr>
        <a:xfrm>
          <a:off x="2795302" y="3157102"/>
          <a:ext cx="6327554" cy="573456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>
              <a:latin typeface="Arial" panose="020B0604020202020204" pitchFamily="34" charset="0"/>
              <a:cs typeface="Arial" panose="020B0604020202020204" pitchFamily="34" charset="0"/>
            </a:rPr>
            <a:t>номера контактных телефонов субъекта НХП</a:t>
          </a:r>
        </a:p>
      </dsp:txBody>
      <dsp:txXfrm>
        <a:off x="2795302" y="3228784"/>
        <a:ext cx="6112508" cy="430092"/>
      </dsp:txXfrm>
    </dsp:sp>
    <dsp:sp modelId="{2B8BC142-553E-4C84-9EF6-E97F5FFA82F3}">
      <dsp:nvSpPr>
        <dsp:cNvPr id="0" name=""/>
        <dsp:cNvSpPr/>
      </dsp:nvSpPr>
      <dsp:spPr>
        <a:xfrm>
          <a:off x="1423066" y="3157102"/>
          <a:ext cx="1372235" cy="573456"/>
        </a:xfrm>
        <a:prstGeom prst="roundRect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latin typeface="Arial" panose="020B0604020202020204" pitchFamily="34" charset="0"/>
              <a:cs typeface="Arial" panose="020B0604020202020204" pitchFamily="34" charset="0"/>
            </a:rPr>
            <a:t>7</a:t>
          </a:r>
        </a:p>
      </dsp:txBody>
      <dsp:txXfrm>
        <a:off x="1451060" y="3185096"/>
        <a:ext cx="1316247" cy="517468"/>
      </dsp:txXfrm>
    </dsp:sp>
    <dsp:sp modelId="{784ED4D4-CB10-4807-A31E-EAB2D39F6AE6}">
      <dsp:nvSpPr>
        <dsp:cNvPr id="0" name=""/>
        <dsp:cNvSpPr/>
      </dsp:nvSpPr>
      <dsp:spPr>
        <a:xfrm>
          <a:off x="2795302" y="3787904"/>
          <a:ext cx="6327554" cy="573456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>
              <a:latin typeface="Arial" panose="020B0604020202020204" pitchFamily="34" charset="0"/>
              <a:cs typeface="Arial" panose="020B0604020202020204" pitchFamily="34" charset="0"/>
            </a:rPr>
            <a:t>адреса электронной почты, официального сайта</a:t>
          </a:r>
        </a:p>
      </dsp:txBody>
      <dsp:txXfrm>
        <a:off x="2795302" y="3859586"/>
        <a:ext cx="6112508" cy="430092"/>
      </dsp:txXfrm>
    </dsp:sp>
    <dsp:sp modelId="{D4EC4969-73A2-4B4E-95C2-7DCB937F4259}">
      <dsp:nvSpPr>
        <dsp:cNvPr id="0" name=""/>
        <dsp:cNvSpPr/>
      </dsp:nvSpPr>
      <dsp:spPr>
        <a:xfrm>
          <a:off x="1423066" y="3787904"/>
          <a:ext cx="1372235" cy="573456"/>
        </a:xfrm>
        <a:prstGeom prst="roundRect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latin typeface="Arial" panose="020B0604020202020204" pitchFamily="34" charset="0"/>
              <a:cs typeface="Arial" panose="020B0604020202020204" pitchFamily="34" charset="0"/>
            </a:rPr>
            <a:t>8</a:t>
          </a:r>
        </a:p>
      </dsp:txBody>
      <dsp:txXfrm>
        <a:off x="1451060" y="3815898"/>
        <a:ext cx="1316247" cy="517468"/>
      </dsp:txXfrm>
    </dsp:sp>
    <dsp:sp modelId="{E86E8777-9567-421B-B93B-3E85EED3B6F7}">
      <dsp:nvSpPr>
        <dsp:cNvPr id="0" name=""/>
        <dsp:cNvSpPr/>
      </dsp:nvSpPr>
      <dsp:spPr>
        <a:xfrm>
          <a:off x="2795302" y="4418707"/>
          <a:ext cx="6327554" cy="573456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>
              <a:latin typeface="Arial" panose="020B0604020202020204" pitchFamily="34" charset="0"/>
              <a:cs typeface="Arial" panose="020B0604020202020204" pitchFamily="34" charset="0"/>
            </a:rPr>
            <a:t>виды ремесленной деятельности, осуществляемые субъектами НХП/ ремесленной деятельности</a:t>
          </a:r>
        </a:p>
      </dsp:txBody>
      <dsp:txXfrm>
        <a:off x="2795302" y="4490389"/>
        <a:ext cx="6112508" cy="430092"/>
      </dsp:txXfrm>
    </dsp:sp>
    <dsp:sp modelId="{0879FCF3-3C1B-40C1-9549-B4310D3D8F69}">
      <dsp:nvSpPr>
        <dsp:cNvPr id="0" name=""/>
        <dsp:cNvSpPr/>
      </dsp:nvSpPr>
      <dsp:spPr>
        <a:xfrm>
          <a:off x="1423066" y="4418707"/>
          <a:ext cx="1372235" cy="573456"/>
        </a:xfrm>
        <a:prstGeom prst="roundRect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latin typeface="Arial" panose="020B0604020202020204" pitchFamily="34" charset="0"/>
              <a:cs typeface="Arial" panose="020B0604020202020204" pitchFamily="34" charset="0"/>
            </a:rPr>
            <a:t>9</a:t>
          </a:r>
        </a:p>
      </dsp:txBody>
      <dsp:txXfrm>
        <a:off x="1451060" y="4446701"/>
        <a:ext cx="1316247" cy="517468"/>
      </dsp:txXfrm>
    </dsp:sp>
    <dsp:sp modelId="{1F397F42-0619-48CD-B313-835640BDD70E}">
      <dsp:nvSpPr>
        <dsp:cNvPr id="0" name=""/>
        <dsp:cNvSpPr/>
      </dsp:nvSpPr>
      <dsp:spPr>
        <a:xfrm>
          <a:off x="2795302" y="5049509"/>
          <a:ext cx="6327554" cy="573456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>
              <a:latin typeface="Arial" panose="020B0604020202020204" pitchFamily="34" charset="0"/>
              <a:cs typeface="Arial" panose="020B0604020202020204" pitchFamily="34" charset="0"/>
            </a:rPr>
            <a:t>виды изготовляемых изделий, отнесенных областным художественно-экспертным советом по НХП к изделиям НХП (для НХП)</a:t>
          </a:r>
        </a:p>
      </dsp:txBody>
      <dsp:txXfrm>
        <a:off x="2795302" y="5121191"/>
        <a:ext cx="6112508" cy="430092"/>
      </dsp:txXfrm>
    </dsp:sp>
    <dsp:sp modelId="{2889B3DC-02B6-4C58-9643-AEAF000EF31A}">
      <dsp:nvSpPr>
        <dsp:cNvPr id="0" name=""/>
        <dsp:cNvSpPr/>
      </dsp:nvSpPr>
      <dsp:spPr>
        <a:xfrm>
          <a:off x="1423066" y="5049509"/>
          <a:ext cx="1372235" cy="573456"/>
        </a:xfrm>
        <a:prstGeom prst="roundRect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latin typeface="Arial" panose="020B0604020202020204" pitchFamily="34" charset="0"/>
              <a:cs typeface="Arial" panose="020B0604020202020204" pitchFamily="34" charset="0"/>
            </a:rPr>
            <a:t>10</a:t>
          </a:r>
        </a:p>
      </dsp:txBody>
      <dsp:txXfrm>
        <a:off x="1451060" y="5077503"/>
        <a:ext cx="1316247" cy="5174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D45A3C-CA2D-44B4-A74C-E86BFDBB5F72}">
      <dsp:nvSpPr>
        <dsp:cNvPr id="0" name=""/>
        <dsp:cNvSpPr/>
      </dsp:nvSpPr>
      <dsp:spPr>
        <a:xfrm>
          <a:off x="-6390602" y="-977833"/>
          <a:ext cx="7609351" cy="7609351"/>
        </a:xfrm>
        <a:prstGeom prst="blockArc">
          <a:avLst>
            <a:gd name="adj1" fmla="val 18900000"/>
            <a:gd name="adj2" fmla="val 2700000"/>
            <a:gd name="adj3" fmla="val 284"/>
          </a:avLst>
        </a:prstGeom>
        <a:noFill/>
        <a:ln w="254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AC2BB6-C722-4A25-8BF1-D826940C7456}">
      <dsp:nvSpPr>
        <dsp:cNvPr id="0" name=""/>
        <dsp:cNvSpPr/>
      </dsp:nvSpPr>
      <dsp:spPr>
        <a:xfrm>
          <a:off x="817822" y="585241"/>
          <a:ext cx="8919363" cy="1251148"/>
        </a:xfrm>
        <a:prstGeom prst="rect">
          <a:avLst/>
        </a:prstGeom>
        <a:solidFill>
          <a:schemeClr val="bg2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97522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/>
            <a:t>несоответствие представленных документов требованиям</a:t>
          </a:r>
          <a:endParaRPr lang="ru-RU" sz="28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17822" y="585241"/>
        <a:ext cx="8919363" cy="1251148"/>
      </dsp:txXfrm>
    </dsp:sp>
    <dsp:sp modelId="{6DBB50A4-86AC-49E5-9D34-191714CEBAF1}">
      <dsp:nvSpPr>
        <dsp:cNvPr id="0" name=""/>
        <dsp:cNvSpPr/>
      </dsp:nvSpPr>
      <dsp:spPr>
        <a:xfrm>
          <a:off x="78020" y="424026"/>
          <a:ext cx="1413421" cy="1413421"/>
        </a:xfrm>
        <a:prstGeom prst="ellipse">
          <a:avLst/>
        </a:prstGeom>
        <a:blipFill rotWithShape="0">
          <a:blip xmlns:r="http://schemas.openxmlformats.org/officeDocument/2006/relationships" r:embed="rId1">
            <a:duotone>
              <a:schemeClr val="lt1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lt1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</a:blip>
          <a:stretch>
            <a:fillRect t="-13000" b="-13000"/>
          </a:stretch>
        </a:blip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EB076C8C-E6D9-4891-82CA-1AC34E1A3610}">
      <dsp:nvSpPr>
        <dsp:cNvPr id="0" name=""/>
        <dsp:cNvSpPr/>
      </dsp:nvSpPr>
      <dsp:spPr>
        <a:xfrm>
          <a:off x="1273775" y="2102802"/>
          <a:ext cx="8508340" cy="1402803"/>
        </a:xfrm>
        <a:prstGeom prst="rect">
          <a:avLst/>
        </a:prstGeom>
        <a:solidFill>
          <a:schemeClr val="bg2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97522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/>
            <a:t>непредставление документов /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/>
            <a:t>представление не в полном объеме</a:t>
          </a:r>
          <a:endParaRPr lang="ru-RU" sz="28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73775" y="2102802"/>
        <a:ext cx="8508340" cy="1402803"/>
      </dsp:txXfrm>
    </dsp:sp>
    <dsp:sp modelId="{AABA2330-94C1-4F23-A59C-5FA1B420B0CC}">
      <dsp:nvSpPr>
        <dsp:cNvPr id="0" name=""/>
        <dsp:cNvSpPr/>
      </dsp:nvSpPr>
      <dsp:spPr>
        <a:xfrm>
          <a:off x="391369" y="2102795"/>
          <a:ext cx="1354297" cy="1383866"/>
        </a:xfrm>
        <a:prstGeom prst="ellipse">
          <a:avLst/>
        </a:prstGeom>
        <a:blipFill rotWithShape="0">
          <a:blip xmlns:r="http://schemas.openxmlformats.org/officeDocument/2006/relationships" r:embed="rId1">
            <a:duotone>
              <a:schemeClr val="lt1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lt1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</a:blip>
          <a:srcRect/>
          <a:stretch>
            <a:fillRect t="-13000" b="-13000"/>
          </a:stretch>
        </a:blip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8D3C93E7-0241-4175-94A2-6857512E6E1B}">
      <dsp:nvSpPr>
        <dsp:cNvPr id="0" name=""/>
        <dsp:cNvSpPr/>
      </dsp:nvSpPr>
      <dsp:spPr>
        <a:xfrm>
          <a:off x="895843" y="3859820"/>
          <a:ext cx="8886272" cy="1339323"/>
        </a:xfrm>
        <a:prstGeom prst="rect">
          <a:avLst/>
        </a:prstGeom>
        <a:solidFill>
          <a:schemeClr val="bg2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97522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/>
            <a:t>наличие в представленных документах недостоверных сведений о субъекте</a:t>
          </a:r>
          <a:endParaRPr lang="ru-RU" sz="28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95843" y="3859820"/>
        <a:ext cx="8886272" cy="1339323"/>
      </dsp:txXfrm>
    </dsp:sp>
    <dsp:sp modelId="{6660A7C5-234E-40FC-90A1-95660A331350}">
      <dsp:nvSpPr>
        <dsp:cNvPr id="0" name=""/>
        <dsp:cNvSpPr/>
      </dsp:nvSpPr>
      <dsp:spPr>
        <a:xfrm>
          <a:off x="78020" y="3816236"/>
          <a:ext cx="1413421" cy="1413421"/>
        </a:xfrm>
        <a:prstGeom prst="ellipse">
          <a:avLst/>
        </a:prstGeom>
        <a:blipFill rotWithShape="0">
          <a:blip xmlns:r="http://schemas.openxmlformats.org/officeDocument/2006/relationships" r:embed="rId1">
            <a:duotone>
              <a:schemeClr val="lt1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lt1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</a:blip>
          <a:srcRect/>
          <a:stretch>
            <a:fillRect t="-13000" b="-13000"/>
          </a:stretch>
        </a:blip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body"/>
          </p:nvPr>
        </p:nvSpPr>
        <p:spPr>
          <a:xfrm>
            <a:off x="701903" y="4564699"/>
            <a:ext cx="5614897" cy="4324281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формата примечаний щёлкните мышью</a:t>
            </a:r>
          </a:p>
        </p:txBody>
      </p:sp>
      <p:sp>
        <p:nvSpPr>
          <p:cNvPr id="37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045928" cy="4801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sz="13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&lt;заголовок&gt;</a:t>
            </a:r>
          </a:p>
        </p:txBody>
      </p:sp>
      <p:sp>
        <p:nvSpPr>
          <p:cNvPr id="38" name="PlaceHolder 3"/>
          <p:cNvSpPr>
            <a:spLocks noGrp="1"/>
          </p:cNvSpPr>
          <p:nvPr>
            <p:ph type="dt"/>
          </p:nvPr>
        </p:nvSpPr>
        <p:spPr>
          <a:xfrm>
            <a:off x="3972776" y="0"/>
            <a:ext cx="3045928" cy="480188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ru-RU" sz="13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&lt;дата/время&gt;</a:t>
            </a:r>
          </a:p>
        </p:txBody>
      </p:sp>
      <p:sp>
        <p:nvSpPr>
          <p:cNvPr id="39" name="PlaceHolder 4"/>
          <p:cNvSpPr>
            <a:spLocks noGrp="1"/>
          </p:cNvSpPr>
          <p:nvPr>
            <p:ph type="ftr"/>
          </p:nvPr>
        </p:nvSpPr>
        <p:spPr>
          <a:xfrm>
            <a:off x="0" y="9129720"/>
            <a:ext cx="3045928" cy="480188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ru-RU" sz="13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&lt;нижний колонтитул&gt;</a:t>
            </a:r>
          </a:p>
        </p:txBody>
      </p:sp>
      <p:sp>
        <p:nvSpPr>
          <p:cNvPr id="40" name="PlaceHolder 5"/>
          <p:cNvSpPr>
            <a:spLocks noGrp="1"/>
          </p:cNvSpPr>
          <p:nvPr>
            <p:ph type="sldNum"/>
          </p:nvPr>
        </p:nvSpPr>
        <p:spPr>
          <a:xfrm>
            <a:off x="3972776" y="9129720"/>
            <a:ext cx="3045928" cy="48018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411D7370-902B-47D3-852B-B788E6529846}" type="slidenum">
              <a:rPr lang="ru-RU" sz="13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‹#›</a:t>
            </a:fld>
            <a:endParaRPr lang="ru-RU" sz="13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468164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/>
          </p:cNvSpPr>
          <p:nvPr>
            <p:ph type="body"/>
          </p:nvPr>
        </p:nvSpPr>
        <p:spPr>
          <a:xfrm>
            <a:off x="993361" y="3228973"/>
            <a:ext cx="7939535" cy="3057154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8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2" name="CustomShape 2"/>
          <p:cNvSpPr/>
          <p:nvPr/>
        </p:nvSpPr>
        <p:spPr>
          <a:xfrm>
            <a:off x="5624589" y="6456652"/>
            <a:ext cx="4298993" cy="33781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440" tIns="41220" rIns="82440" bIns="41220" anchor="b"/>
          <a:lstStyle/>
          <a:p>
            <a:pPr algn="r">
              <a:lnSpc>
                <a:spcPct val="100000"/>
              </a:lnSpc>
            </a:pPr>
            <a:fld id="{8157ED3E-E098-41C9-8867-C35E17821521}" type="slidenum">
              <a:rPr lang="ru-RU" sz="11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1</a:t>
            </a:fld>
            <a:endParaRPr lang="ru-RU" sz="16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991240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341688" y="849313"/>
            <a:ext cx="3244850" cy="229393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74017F-34C5-4C55-9D30-FBD3D98175A2}" type="slidenum">
              <a:rPr lang="ru-RU" smtClean="0"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21182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34600" y="1769400"/>
            <a:ext cx="9623520" cy="4385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9623520" cy="4385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4696200" cy="4385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465880" y="1769400"/>
            <a:ext cx="4696200" cy="4385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34600" y="301680"/>
            <a:ext cx="9623520" cy="5853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4696200" cy="209196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34600" y="4060440"/>
            <a:ext cx="4696200" cy="209196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465880" y="1769400"/>
            <a:ext cx="4696200" cy="4385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4696200" cy="4385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465880" y="1769400"/>
            <a:ext cx="4696200" cy="209196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465880" y="4060440"/>
            <a:ext cx="4696200" cy="209196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4696200" cy="209196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465880" y="1769400"/>
            <a:ext cx="4696200" cy="209196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34600" y="4060440"/>
            <a:ext cx="9623520" cy="209196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9623520" cy="209196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34600" y="4060440"/>
            <a:ext cx="9623520" cy="209196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4696200" cy="209196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465880" y="1769400"/>
            <a:ext cx="4696200" cy="209196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465880" y="4060440"/>
            <a:ext cx="4696200" cy="209196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34600" y="4060440"/>
            <a:ext cx="4696200" cy="209196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9623520" cy="4385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534600" y="1769400"/>
            <a:ext cx="9623520" cy="4385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4" name="Рисунок 33"/>
          <p:cNvPicPr/>
          <p:nvPr/>
        </p:nvPicPr>
        <p:blipFill>
          <a:blip r:embed="rId2"/>
          <a:stretch/>
        </p:blipFill>
        <p:spPr>
          <a:xfrm>
            <a:off x="2597760" y="1769040"/>
            <a:ext cx="5496840" cy="4385880"/>
          </a:xfrm>
          <a:prstGeom prst="rect">
            <a:avLst/>
          </a:prstGeom>
          <a:ln>
            <a:noFill/>
          </a:ln>
        </p:spPr>
      </p:pic>
      <p:pic>
        <p:nvPicPr>
          <p:cNvPr id="35" name="Рисунок 34"/>
          <p:cNvPicPr/>
          <p:nvPr/>
        </p:nvPicPr>
        <p:blipFill>
          <a:blip r:embed="rId2"/>
          <a:stretch/>
        </p:blipFill>
        <p:spPr>
          <a:xfrm>
            <a:off x="2597760" y="1769040"/>
            <a:ext cx="5496840" cy="43858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равительство 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80414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02005" y="2349387"/>
            <a:ext cx="9089390" cy="407291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04010" y="4285616"/>
            <a:ext cx="7485380" cy="30546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010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02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030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04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050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060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070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080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534670" y="7009643"/>
            <a:ext cx="2495127" cy="305468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402DE31-6831-4E40-98D0-A024EC3B8AB6}" type="datetimeFigureOut">
              <a:rPr lang="ru-RU"/>
              <a:pPr>
                <a:defRPr/>
              </a:pPr>
              <a:t>06.05.2022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653579" y="7009643"/>
            <a:ext cx="3386243" cy="305468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663603" y="7009643"/>
            <a:ext cx="2495127" cy="407291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DE16BE13-186A-45C3-99E2-9748CE7429BA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538522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34600" y="301680"/>
            <a:ext cx="9623520" cy="1262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ru-RU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текста заголовка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34600" y="1769400"/>
            <a:ext cx="9623520" cy="43858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Второй уровень структуры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Третий уровень структуры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Пятый уровень структуры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Шестой уровень структуры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  <p:sldLayoutId id="2147483663" r:id="rId14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4" Type="http://schemas.openxmlformats.org/officeDocument/2006/relationships/hyperlink" Target="mailto:minpromtorg@novreg.ru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07"/>
          <a:stretch/>
        </p:blipFill>
        <p:spPr>
          <a:xfrm>
            <a:off x="0" y="2139586"/>
            <a:ext cx="10693400" cy="504156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73543" y="2196247"/>
            <a:ext cx="10282673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 РЕЕСТРЕ </a:t>
            </a:r>
          </a:p>
          <a:p>
            <a:pPr algn="ctr">
              <a:lnSpc>
                <a:spcPct val="150000"/>
              </a:lnSpc>
            </a:pP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СУБЪЕКТОВ НАРОДНЫХ ХУДОЖЕСТВЕННЫХ ПРОМЫСЛОВ </a:t>
            </a:r>
            <a:b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 СУБЪЕКТОВ РЕМЕСЛЕННОЙ ДЕЯТЕЛЬНОСТИ </a:t>
            </a:r>
          </a:p>
          <a:p>
            <a:pPr algn="ctr">
              <a:lnSpc>
                <a:spcPct val="150000"/>
              </a:lnSpc>
            </a:pP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НОВГОРОДСКОЙ ОБЛАСТИ</a:t>
            </a:r>
            <a:endParaRPr lang="en-US" sz="2400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ru-RU" sz="32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701464" y="1268760"/>
            <a:ext cx="10009832" cy="0"/>
          </a:xfrm>
          <a:prstGeom prst="line">
            <a:avLst/>
          </a:prstGeom>
          <a:noFill/>
          <a:ln w="38100" cap="flat" cmpd="sng" algn="ctr">
            <a:solidFill>
              <a:srgbClr val="F34840"/>
            </a:solidFill>
            <a:prstDash val="solid"/>
          </a:ln>
          <a:effectLst/>
        </p:spPr>
      </p:cxnSp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0036" y="264820"/>
            <a:ext cx="711200" cy="8239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598728" y="522891"/>
            <a:ext cx="38545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F348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ПРОМЫШЛЕННОСТИ </a:t>
            </a:r>
            <a:br>
              <a:rPr lang="ru-RU" sz="1400" dirty="0">
                <a:solidFill>
                  <a:srgbClr val="F3484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>
                <a:solidFill>
                  <a:srgbClr val="F348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ТОРГОВЛИ НОВГОРОДСКОЙ ОБЛАСТИ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667193EE-F128-40C6-BF90-8C25A2D154CD}"/>
              </a:ext>
            </a:extLst>
          </p:cNvPr>
          <p:cNvSpPr/>
          <p:nvPr/>
        </p:nvSpPr>
        <p:spPr>
          <a:xfrm>
            <a:off x="14843" y="6566053"/>
            <a:ext cx="5151837" cy="94781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Наумова Татьяна Владимировна, </a:t>
            </a:r>
            <a:br>
              <a:rPr lang="ru-RU" sz="12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начальника отдела поддержки производителей</a:t>
            </a:r>
            <a:br>
              <a:rPr lang="ru-RU" sz="12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ГОАУ «Новгородский центр развития инноваций и промышленности»</a:t>
            </a:r>
          </a:p>
          <a:p>
            <a:r>
              <a:rPr lang="ru-RU" sz="12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+7 (921) 199-33-15</a:t>
            </a:r>
          </a:p>
        </p:txBody>
      </p:sp>
      <p:pic>
        <p:nvPicPr>
          <p:cNvPr id="15" name="object 4">
            <a:extLst>
              <a:ext uri="{FF2B5EF4-FFF2-40B4-BE49-F238E27FC236}">
                <a16:creationId xmlns:a16="http://schemas.microsoft.com/office/drawing/2014/main" xmlns="" id="{F3012DB7-0254-474A-8BAC-3D22586FB403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512222" y="6408193"/>
            <a:ext cx="3815041" cy="567586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DD446EFF-6170-4C84-9EC4-BD6C21616A00}"/>
              </a:ext>
            </a:extLst>
          </p:cNvPr>
          <p:cNvSpPr/>
          <p:nvPr/>
        </p:nvSpPr>
        <p:spPr>
          <a:xfrm>
            <a:off x="6407744" y="6867177"/>
            <a:ext cx="4248472" cy="66078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Великий Новгород, ул. Федоровский Ручей 2/13</a:t>
            </a:r>
          </a:p>
          <a:p>
            <a:r>
              <a:rPr lang="ru-RU" sz="12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 «Мой бизнес», оф. 405</a:t>
            </a:r>
          </a:p>
        </p:txBody>
      </p:sp>
    </p:spTree>
    <p:extLst>
      <p:ext uri="{BB962C8B-B14F-4D97-AF65-F5344CB8AC3E}">
        <p14:creationId xmlns:p14="http://schemas.microsoft.com/office/powerpoint/2010/main" val="1788128048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378148" y="238761"/>
            <a:ext cx="142853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4000" dirty="0">
                <a:solidFill>
                  <a:schemeClr val="bg2">
                    <a:lumMod val="75000"/>
                  </a:schemeClr>
                </a:solidFill>
              </a:rPr>
              <a:t>0</a:t>
            </a:r>
            <a:r>
              <a:rPr lang="ru-RU" altLang="ru-RU" sz="4000" dirty="0">
                <a:solidFill>
                  <a:srgbClr val="F34840"/>
                </a:solidFill>
              </a:rPr>
              <a:t>2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9896" y="350562"/>
            <a:ext cx="725556" cy="840551"/>
          </a:xfrm>
          <a:prstGeom prst="rect">
            <a:avLst/>
          </a:prstGeom>
        </p:spPr>
      </p:pic>
      <p:sp>
        <p:nvSpPr>
          <p:cNvPr id="35" name="Заголовок 1">
            <a:extLst>
              <a:ext uri="{FF2B5EF4-FFF2-40B4-BE49-F238E27FC236}">
                <a16:creationId xmlns:a16="http://schemas.microsoft.com/office/drawing/2014/main" xmlns="" id="{415C428C-F492-4373-BBBF-AC1593321D27}"/>
              </a:ext>
            </a:extLst>
          </p:cNvPr>
          <p:cNvSpPr txBox="1">
            <a:spLocks/>
          </p:cNvSpPr>
          <p:nvPr/>
        </p:nvSpPr>
        <p:spPr>
          <a:xfrm>
            <a:off x="5022664" y="657565"/>
            <a:ext cx="5115927" cy="294593"/>
          </a:xfrm>
          <a:prstGeom prst="rect">
            <a:avLst/>
          </a:prstGeom>
          <a:noFill/>
        </p:spPr>
        <p:txBody>
          <a:bodyPr vert="horz" lIns="100838" tIns="50419" rIns="100838" bIns="50419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rgbClr val="002060"/>
                </a:solidFill>
                <a:latin typeface="Fedra Sans Pro Bold" panose="020B0804040000020004" pitchFamily="34" charset="0"/>
                <a:ea typeface="+mj-ea"/>
                <a:cs typeface="+mj-cs"/>
              </a:defRPr>
            </a:lvl1pPr>
          </a:lstStyle>
          <a:p>
            <a:r>
              <a:rPr lang="ru-RU" sz="1544" spc="44" dirty="0">
                <a:solidFill>
                  <a:srgbClr val="F34840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МИНИСТЕРСТВО ПРОМЫШЛЕННОСТИ </a:t>
            </a:r>
          </a:p>
          <a:p>
            <a:r>
              <a:rPr lang="ru-RU" sz="1544" spc="44" dirty="0">
                <a:solidFill>
                  <a:srgbClr val="F34840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И ТОРГОВЛИ НОВГОРОДСКОЙ ОБЛАСТИ</a:t>
            </a:r>
            <a:endParaRPr lang="ru-RU" sz="1544" spc="44" dirty="0">
              <a:solidFill>
                <a:srgbClr val="F348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1B098E7-316E-40B4-9EC7-9D331A077155}"/>
              </a:ext>
            </a:extLst>
          </p:cNvPr>
          <p:cNvSpPr txBox="1"/>
          <p:nvPr/>
        </p:nvSpPr>
        <p:spPr>
          <a:xfrm>
            <a:off x="698414" y="1255631"/>
            <a:ext cx="965917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ЗАКОНОДАТЕЛЬНАЯ 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БАЗА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dirty="0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xmlns="" id="{95F14AE9-025A-4DDB-ACDD-770862E9A64A}"/>
              </a:ext>
            </a:extLst>
          </p:cNvPr>
          <p:cNvSpPr/>
          <p:nvPr/>
        </p:nvSpPr>
        <p:spPr>
          <a:xfrm>
            <a:off x="1016146" y="1871583"/>
            <a:ext cx="9450027" cy="7203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ts val="1754"/>
              </a:lnSpc>
            </a:pPr>
            <a:r>
              <a:rPr lang="ru-RU" sz="1930" b="1" dirty="0">
                <a:solidFill>
                  <a:srgbClr val="45536B"/>
                </a:solidFill>
                <a:cs typeface="Arial" panose="020B0604020202020204" pitchFamily="34" charset="0"/>
              </a:rPr>
              <a:t>Областной закон от 24.12.2018 № 357-ОЗ «О региональных, муниципальных, территориальных брендах, народных художественных промыслах и ремесленной деятельности»</a:t>
            </a:r>
            <a:endParaRPr lang="ru-RU" sz="1930" b="1" dirty="0">
              <a:solidFill>
                <a:srgbClr val="45536B"/>
              </a:solidFill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00B509E1-FD51-4877-B2E8-7C4706748EFC}"/>
              </a:ext>
            </a:extLst>
          </p:cNvPr>
          <p:cNvSpPr/>
          <p:nvPr/>
        </p:nvSpPr>
        <p:spPr>
          <a:xfrm>
            <a:off x="1023031" y="3083831"/>
            <a:ext cx="3384740" cy="9845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1754"/>
              </a:lnSpc>
            </a:pPr>
            <a:r>
              <a:rPr lang="ru-RU" sz="1930" dirty="0">
                <a:solidFill>
                  <a:srgbClr val="45536B"/>
                </a:solidFill>
                <a:cs typeface="Arial" panose="020B0604020202020204" pitchFamily="34" charset="0"/>
              </a:rPr>
              <a:t>Федеральный закон от 06.01.1999 № 7-ФЗ «О народных художественных промыслах»</a:t>
            </a:r>
            <a:endParaRPr lang="ru-RU" sz="1930" dirty="0">
              <a:solidFill>
                <a:srgbClr val="45536B"/>
              </a:solidFill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9FA79D81-9770-4EB3-AD10-9735AFBB5B29}"/>
              </a:ext>
            </a:extLst>
          </p:cNvPr>
          <p:cNvSpPr/>
          <p:nvPr/>
        </p:nvSpPr>
        <p:spPr>
          <a:xfrm>
            <a:off x="5022664" y="3670385"/>
            <a:ext cx="5443509" cy="10468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1754"/>
              </a:lnSpc>
            </a:pPr>
            <a:r>
              <a:rPr lang="ru-RU" sz="1930" dirty="0">
                <a:solidFill>
                  <a:srgbClr val="45536B"/>
                </a:solidFill>
                <a:cs typeface="Arial" panose="020B0604020202020204" pitchFamily="34" charset="0"/>
              </a:rPr>
              <a:t>Постановление Правительства Новгородской области от 07.10.2016 № 357 «Об утверждении перечня видов ремесленной деятельности в Новгородской области»</a:t>
            </a:r>
            <a:endParaRPr lang="ru-RU" sz="1930" dirty="0">
              <a:solidFill>
                <a:srgbClr val="45536B"/>
              </a:solidFill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05FAB73B-28DB-4687-B122-1F660EB044B7}"/>
              </a:ext>
            </a:extLst>
          </p:cNvPr>
          <p:cNvSpPr/>
          <p:nvPr/>
        </p:nvSpPr>
        <p:spPr>
          <a:xfrm>
            <a:off x="1069475" y="5146787"/>
            <a:ext cx="9448241" cy="10468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1754"/>
              </a:lnSpc>
            </a:pPr>
            <a:r>
              <a:rPr lang="ru-RU" sz="1930" b="1" dirty="0">
                <a:solidFill>
                  <a:srgbClr val="45536B"/>
                </a:solidFill>
              </a:rPr>
              <a:t>Постановление Правительства Новгородской области от 30.04.2021 № 117 </a:t>
            </a:r>
            <a:br>
              <a:rPr lang="ru-RU" sz="1930" b="1" dirty="0">
                <a:solidFill>
                  <a:srgbClr val="45536B"/>
                </a:solidFill>
              </a:rPr>
            </a:br>
            <a:r>
              <a:rPr lang="ru-RU" sz="1930" b="1" dirty="0">
                <a:solidFill>
                  <a:srgbClr val="45536B"/>
                </a:solidFill>
              </a:rPr>
              <a:t>«Об утверждении Порядка формирования и ведения Реестра субъектов народных художественных промыслов и субъектов ремесленной деятельности Новгородской области»</a:t>
            </a:r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xmlns="" id="{0378B1BD-B0ED-4611-A52F-C0E5784C8638}"/>
              </a:ext>
            </a:extLst>
          </p:cNvPr>
          <p:cNvCxnSpPr/>
          <p:nvPr/>
        </p:nvCxnSpPr>
        <p:spPr>
          <a:xfrm>
            <a:off x="701464" y="1268760"/>
            <a:ext cx="10009832" cy="0"/>
          </a:xfrm>
          <a:prstGeom prst="line">
            <a:avLst/>
          </a:prstGeom>
          <a:noFill/>
          <a:ln w="38100" cap="flat" cmpd="sng" algn="ctr">
            <a:solidFill>
              <a:srgbClr val="F34840"/>
            </a:solidFill>
            <a:prstDash val="solid"/>
          </a:ln>
          <a:effectLst/>
        </p:spPr>
      </p:cxnSp>
      <p:pic>
        <p:nvPicPr>
          <p:cNvPr id="1026" name="Picture 2" descr="Как используется восклицательный знак в английском языке">
            <a:extLst>
              <a:ext uri="{FF2B5EF4-FFF2-40B4-BE49-F238E27FC236}">
                <a16:creationId xmlns:a16="http://schemas.microsoft.com/office/drawing/2014/main" xmlns="" id="{6A1B27F2-3044-407B-8542-6DDDC4D803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05" y="5198841"/>
            <a:ext cx="980341" cy="652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Как используется восклицательный знак в английском языке">
            <a:extLst>
              <a:ext uri="{FF2B5EF4-FFF2-40B4-BE49-F238E27FC236}">
                <a16:creationId xmlns:a16="http://schemas.microsoft.com/office/drawing/2014/main" xmlns="" id="{FAE94D36-E4C3-4ADA-A7D1-CE5CA97BA9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96" y="1733524"/>
            <a:ext cx="980341" cy="652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2170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378148" y="207597"/>
            <a:ext cx="142853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4000" dirty="0">
                <a:solidFill>
                  <a:schemeClr val="bg2">
                    <a:lumMod val="75000"/>
                  </a:schemeClr>
                </a:solidFill>
              </a:rPr>
              <a:t>0</a:t>
            </a:r>
            <a:r>
              <a:rPr lang="ru-RU" altLang="ru-RU" sz="4000" dirty="0">
                <a:solidFill>
                  <a:srgbClr val="F34840"/>
                </a:solidFill>
              </a:rPr>
              <a:t>3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8098" y="290829"/>
            <a:ext cx="784296" cy="908601"/>
          </a:xfrm>
          <a:prstGeom prst="rect">
            <a:avLst/>
          </a:prstGeom>
        </p:spPr>
      </p:pic>
      <p:sp>
        <p:nvSpPr>
          <p:cNvPr id="35" name="Заголовок 1">
            <a:extLst>
              <a:ext uri="{FF2B5EF4-FFF2-40B4-BE49-F238E27FC236}">
                <a16:creationId xmlns:a16="http://schemas.microsoft.com/office/drawing/2014/main" xmlns="" id="{415C428C-F492-4373-BBBF-AC1593321D27}"/>
              </a:ext>
            </a:extLst>
          </p:cNvPr>
          <p:cNvSpPr txBox="1">
            <a:spLocks/>
          </p:cNvSpPr>
          <p:nvPr/>
        </p:nvSpPr>
        <p:spPr>
          <a:xfrm>
            <a:off x="4823141" y="723452"/>
            <a:ext cx="5115927" cy="294593"/>
          </a:xfrm>
          <a:prstGeom prst="rect">
            <a:avLst/>
          </a:prstGeom>
          <a:noFill/>
        </p:spPr>
        <p:txBody>
          <a:bodyPr vert="horz" lIns="100838" tIns="50419" rIns="100838" bIns="50419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rgbClr val="002060"/>
                </a:solidFill>
                <a:latin typeface="Fedra Sans Pro Bold" panose="020B0804040000020004" pitchFamily="34" charset="0"/>
                <a:ea typeface="+mj-ea"/>
                <a:cs typeface="+mj-cs"/>
              </a:defRPr>
            </a:lvl1pPr>
          </a:lstStyle>
          <a:p>
            <a:r>
              <a:rPr lang="ru-RU" sz="1544" spc="44" dirty="0">
                <a:solidFill>
                  <a:srgbClr val="F34840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МИНИСТЕРСТВО ПРОМЫШЛЕННОСТИ </a:t>
            </a:r>
          </a:p>
          <a:p>
            <a:r>
              <a:rPr lang="ru-RU" sz="1544" spc="44" dirty="0">
                <a:solidFill>
                  <a:srgbClr val="F34840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И ТОРГОВЛИ НОВГОРОДСКОЙ ОБЛАСТИ</a:t>
            </a:r>
            <a:endParaRPr lang="ru-RU" sz="1544" spc="44" dirty="0">
              <a:solidFill>
                <a:srgbClr val="F348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FC6D9621-FF5C-4BE6-AD7E-F26880503D46}"/>
              </a:ext>
            </a:extLst>
          </p:cNvPr>
          <p:cNvSpPr txBox="1"/>
          <p:nvPr/>
        </p:nvSpPr>
        <p:spPr>
          <a:xfrm>
            <a:off x="1386260" y="1309338"/>
            <a:ext cx="87953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РЕЕСТР СУБЪЕКТОВ НХП И РЕМЕСЛЕННИКОВ ВКЛЮЧАЕТ СВЕДЕНИЯ:</a:t>
            </a:r>
          </a:p>
        </p:txBody>
      </p:sp>
      <p:graphicFrame>
        <p:nvGraphicFramePr>
          <p:cNvPr id="23" name="Схема 22">
            <a:extLst>
              <a:ext uri="{FF2B5EF4-FFF2-40B4-BE49-F238E27FC236}">
                <a16:creationId xmlns:a16="http://schemas.microsoft.com/office/drawing/2014/main" xmlns="" id="{46D847C0-971F-41AE-94B9-11FB1DBCB3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44904939"/>
              </p:ext>
            </p:extLst>
          </p:nvPr>
        </p:nvGraphicFramePr>
        <p:xfrm>
          <a:off x="0" y="1724204"/>
          <a:ext cx="10545924" cy="56260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xmlns="" id="{014E47DE-1E3C-452E-963D-21800318DAFE}"/>
              </a:ext>
            </a:extLst>
          </p:cNvPr>
          <p:cNvCxnSpPr/>
          <p:nvPr/>
        </p:nvCxnSpPr>
        <p:spPr>
          <a:xfrm>
            <a:off x="701464" y="1268760"/>
            <a:ext cx="10009832" cy="0"/>
          </a:xfrm>
          <a:prstGeom prst="line">
            <a:avLst/>
          </a:prstGeom>
          <a:noFill/>
          <a:ln w="38100" cap="flat" cmpd="sng" algn="ctr">
            <a:solidFill>
              <a:srgbClr val="F34840"/>
            </a:solidFill>
            <a:prstDash val="solid"/>
          </a:ln>
          <a:effectLst/>
        </p:spPr>
      </p:cxnSp>
      <p:pic>
        <p:nvPicPr>
          <p:cNvPr id="15" name="Picture 2" descr="Законодательная база">
            <a:extLst>
              <a:ext uri="{FF2B5EF4-FFF2-40B4-BE49-F238E27FC236}">
                <a16:creationId xmlns:a16="http://schemas.microsoft.com/office/drawing/2014/main" xmlns="" id="{66FA9301-D0AC-41FF-ADE1-A8B02C5EFD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684" y="1547702"/>
            <a:ext cx="1059560" cy="1059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80238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8098" y="290829"/>
            <a:ext cx="784296" cy="908601"/>
          </a:xfrm>
          <a:prstGeom prst="rect">
            <a:avLst/>
          </a:prstGeom>
        </p:spPr>
      </p:pic>
      <p:sp>
        <p:nvSpPr>
          <p:cNvPr id="35" name="Заголовок 1">
            <a:extLst>
              <a:ext uri="{FF2B5EF4-FFF2-40B4-BE49-F238E27FC236}">
                <a16:creationId xmlns:a16="http://schemas.microsoft.com/office/drawing/2014/main" xmlns="" id="{415C428C-F492-4373-BBBF-AC1593321D27}"/>
              </a:ext>
            </a:extLst>
          </p:cNvPr>
          <p:cNvSpPr txBox="1">
            <a:spLocks/>
          </p:cNvSpPr>
          <p:nvPr/>
        </p:nvSpPr>
        <p:spPr>
          <a:xfrm>
            <a:off x="4823141" y="723452"/>
            <a:ext cx="5115927" cy="294593"/>
          </a:xfrm>
          <a:prstGeom prst="rect">
            <a:avLst/>
          </a:prstGeom>
          <a:noFill/>
        </p:spPr>
        <p:txBody>
          <a:bodyPr vert="horz" lIns="100838" tIns="50419" rIns="100838" bIns="50419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rgbClr val="002060"/>
                </a:solidFill>
                <a:latin typeface="Fedra Sans Pro Bold" panose="020B0804040000020004" pitchFamily="34" charset="0"/>
                <a:ea typeface="+mj-ea"/>
                <a:cs typeface="+mj-cs"/>
              </a:defRPr>
            </a:lvl1pPr>
          </a:lstStyle>
          <a:p>
            <a:r>
              <a:rPr lang="ru-RU" sz="1544" spc="44" dirty="0">
                <a:solidFill>
                  <a:srgbClr val="F34840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МИНИСТЕРСТВО ПРОМЫШЛЕННОСТИ </a:t>
            </a:r>
          </a:p>
          <a:p>
            <a:r>
              <a:rPr lang="ru-RU" sz="1544" spc="44" dirty="0">
                <a:solidFill>
                  <a:srgbClr val="F34840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И ТОРГОВЛИ НОВГОРОДСКОЙ ОБЛАСТИ</a:t>
            </a:r>
            <a:endParaRPr lang="ru-RU" sz="1544" spc="44" dirty="0">
              <a:solidFill>
                <a:srgbClr val="F348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7887339C-C7BA-40E3-9152-7B624B3F142C}"/>
              </a:ext>
            </a:extLst>
          </p:cNvPr>
          <p:cNvSpPr/>
          <p:nvPr/>
        </p:nvSpPr>
        <p:spPr>
          <a:xfrm>
            <a:off x="270136" y="1199430"/>
            <a:ext cx="9798045" cy="3452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985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985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985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985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985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985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985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985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985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985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985" dirty="0"/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xmlns="" id="{AB1D4E9A-EB2D-4C29-A125-B51EEAB7A3B2}"/>
              </a:ext>
            </a:extLst>
          </p:cNvPr>
          <p:cNvGrpSpPr/>
          <p:nvPr/>
        </p:nvGrpSpPr>
        <p:grpSpPr>
          <a:xfrm>
            <a:off x="270136" y="601244"/>
            <a:ext cx="8398568" cy="6542953"/>
            <a:chOff x="234132" y="1208203"/>
            <a:chExt cx="7776865" cy="6352795"/>
          </a:xfrm>
          <a:scene3d>
            <a:camera prst="perspectiveRelaxedModerately" zoom="92000"/>
            <a:lightRig rig="balanced" dir="t">
              <a:rot lat="0" lon="0" rev="12700000"/>
            </a:lightRig>
          </a:scene3d>
        </p:grpSpPr>
        <p:sp>
          <p:nvSpPr>
            <p:cNvPr id="5" name="Полилиния: фигура 4">
              <a:extLst>
                <a:ext uri="{FF2B5EF4-FFF2-40B4-BE49-F238E27FC236}">
                  <a16:creationId xmlns:a16="http://schemas.microsoft.com/office/drawing/2014/main" xmlns="" id="{EBE3C2CB-5E68-4CCA-B6DF-31C61F7691E2}"/>
                </a:ext>
              </a:extLst>
            </p:cNvPr>
            <p:cNvSpPr/>
            <p:nvPr/>
          </p:nvSpPr>
          <p:spPr>
            <a:xfrm>
              <a:off x="234132" y="6513893"/>
              <a:ext cx="7776864" cy="1047105"/>
            </a:xfrm>
            <a:custGeom>
              <a:avLst/>
              <a:gdLst>
                <a:gd name="connsiteX0" fmla="*/ 0 w 7776864"/>
                <a:gd name="connsiteY0" fmla="*/ 0 h 1047105"/>
                <a:gd name="connsiteX1" fmla="*/ 7776864 w 7776864"/>
                <a:gd name="connsiteY1" fmla="*/ 0 h 1047105"/>
                <a:gd name="connsiteX2" fmla="*/ 7776864 w 7776864"/>
                <a:gd name="connsiteY2" fmla="*/ 1047105 h 1047105"/>
                <a:gd name="connsiteX3" fmla="*/ 0 w 7776864"/>
                <a:gd name="connsiteY3" fmla="*/ 1047105 h 1047105"/>
                <a:gd name="connsiteX4" fmla="*/ 0 w 7776864"/>
                <a:gd name="connsiteY4" fmla="*/ 0 h 1047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76864" h="1047105">
                  <a:moveTo>
                    <a:pt x="0" y="0"/>
                  </a:moveTo>
                  <a:lnTo>
                    <a:pt x="7776864" y="0"/>
                  </a:lnTo>
                  <a:lnTo>
                    <a:pt x="7776864" y="1047105"/>
                  </a:lnTo>
                  <a:lnTo>
                    <a:pt x="0" y="1047105"/>
                  </a:lnTo>
                  <a:lnTo>
                    <a:pt x="0" y="0"/>
                  </a:lnTo>
                  <a:close/>
                </a:path>
              </a:pathLst>
            </a:custGeom>
            <a:sp3d prstMaterial="plastic">
              <a:bevelT w="50800" h="50800"/>
              <a:bevelB w="50800" h="508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2240" tIns="142240" rIns="142240" bIns="14224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000" kern="1200" dirty="0"/>
                <a:t>Приказ министерства</a:t>
              </a:r>
              <a:br>
                <a:rPr lang="ru-RU" sz="2000" kern="1200" dirty="0"/>
              </a:br>
              <a:r>
                <a:rPr lang="ru-RU" sz="2000" kern="1200" dirty="0"/>
                <a:t> </a:t>
              </a:r>
              <a:r>
                <a:rPr lang="ru-RU" kern="1200" dirty="0"/>
                <a:t>о внесении сведений о субъекте НХП/ ремесленной деятельности </a:t>
              </a:r>
              <a:br>
                <a:rPr lang="ru-RU" kern="1200" dirty="0"/>
              </a:br>
              <a:r>
                <a:rPr lang="ru-RU" kern="1200" dirty="0"/>
                <a:t>в Реестр / </a:t>
              </a:r>
              <a:br>
                <a:rPr lang="ru-RU" kern="1200" dirty="0"/>
              </a:br>
              <a:r>
                <a:rPr lang="ru-RU" kern="1200" dirty="0"/>
                <a:t>об отказе во внесении сведений о субъекте НХП в Реестр </a:t>
              </a:r>
              <a:endParaRPr lang="ru-RU" sz="2000" kern="1200" dirty="0"/>
            </a:p>
          </p:txBody>
        </p:sp>
        <p:sp>
          <p:nvSpPr>
            <p:cNvPr id="7" name="Полилиния: фигура 6">
              <a:extLst>
                <a:ext uri="{FF2B5EF4-FFF2-40B4-BE49-F238E27FC236}">
                  <a16:creationId xmlns:a16="http://schemas.microsoft.com/office/drawing/2014/main" xmlns="" id="{F4C3F65B-C4A5-4B63-86A1-EA6D220FB1A7}"/>
                </a:ext>
              </a:extLst>
            </p:cNvPr>
            <p:cNvSpPr/>
            <p:nvPr/>
          </p:nvSpPr>
          <p:spPr>
            <a:xfrm rot="21600000">
              <a:off x="234132" y="4969557"/>
              <a:ext cx="7776865" cy="1610449"/>
            </a:xfrm>
            <a:custGeom>
              <a:avLst/>
              <a:gdLst>
                <a:gd name="connsiteX0" fmla="*/ 0 w 7776864"/>
                <a:gd name="connsiteY0" fmla="*/ 564027 h 1610448"/>
                <a:gd name="connsiteX1" fmla="*/ 3687126 w 7776864"/>
                <a:gd name="connsiteY1" fmla="*/ 564027 h 1610448"/>
                <a:gd name="connsiteX2" fmla="*/ 3687126 w 7776864"/>
                <a:gd name="connsiteY2" fmla="*/ 402612 h 1610448"/>
                <a:gd name="connsiteX3" fmla="*/ 3485820 w 7776864"/>
                <a:gd name="connsiteY3" fmla="*/ 402612 h 1610448"/>
                <a:gd name="connsiteX4" fmla="*/ 3888432 w 7776864"/>
                <a:gd name="connsiteY4" fmla="*/ 0 h 1610448"/>
                <a:gd name="connsiteX5" fmla="*/ 4291044 w 7776864"/>
                <a:gd name="connsiteY5" fmla="*/ 402612 h 1610448"/>
                <a:gd name="connsiteX6" fmla="*/ 4089738 w 7776864"/>
                <a:gd name="connsiteY6" fmla="*/ 402612 h 1610448"/>
                <a:gd name="connsiteX7" fmla="*/ 4089738 w 7776864"/>
                <a:gd name="connsiteY7" fmla="*/ 564027 h 1610448"/>
                <a:gd name="connsiteX8" fmla="*/ 7776864 w 7776864"/>
                <a:gd name="connsiteY8" fmla="*/ 564027 h 1610448"/>
                <a:gd name="connsiteX9" fmla="*/ 7776864 w 7776864"/>
                <a:gd name="connsiteY9" fmla="*/ 1610448 h 1610448"/>
                <a:gd name="connsiteX10" fmla="*/ 0 w 7776864"/>
                <a:gd name="connsiteY10" fmla="*/ 1610448 h 1610448"/>
                <a:gd name="connsiteX11" fmla="*/ 0 w 7776864"/>
                <a:gd name="connsiteY11" fmla="*/ 564027 h 1610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776864" h="1610448">
                  <a:moveTo>
                    <a:pt x="7776864" y="1046421"/>
                  </a:moveTo>
                  <a:lnTo>
                    <a:pt x="4089738" y="1046421"/>
                  </a:lnTo>
                  <a:lnTo>
                    <a:pt x="4089738" y="1207836"/>
                  </a:lnTo>
                  <a:lnTo>
                    <a:pt x="4291044" y="1207836"/>
                  </a:lnTo>
                  <a:lnTo>
                    <a:pt x="3888432" y="1610447"/>
                  </a:lnTo>
                  <a:lnTo>
                    <a:pt x="3485820" y="1207836"/>
                  </a:lnTo>
                  <a:lnTo>
                    <a:pt x="3687126" y="1207836"/>
                  </a:lnTo>
                  <a:lnTo>
                    <a:pt x="3687126" y="1046421"/>
                  </a:lnTo>
                  <a:lnTo>
                    <a:pt x="0" y="1046421"/>
                  </a:lnTo>
                  <a:lnTo>
                    <a:pt x="0" y="1"/>
                  </a:lnTo>
                  <a:lnTo>
                    <a:pt x="7776864" y="1"/>
                  </a:lnTo>
                  <a:lnTo>
                    <a:pt x="7776864" y="1046421"/>
                  </a:lnTo>
                  <a:close/>
                </a:path>
              </a:pathLst>
            </a:custGeom>
            <a:sp3d prstMaterial="plastic">
              <a:bevelT w="50800" h="50800"/>
              <a:bevelB w="50800" h="508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2239" tIns="142241" rIns="142241" bIns="706267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000" kern="1200" dirty="0"/>
                <a:t>Направить пакет документов в министерство</a:t>
              </a:r>
            </a:p>
          </p:txBody>
        </p:sp>
        <p:sp>
          <p:nvSpPr>
            <p:cNvPr id="8" name="Полилиния: фигура 7">
              <a:extLst>
                <a:ext uri="{FF2B5EF4-FFF2-40B4-BE49-F238E27FC236}">
                  <a16:creationId xmlns:a16="http://schemas.microsoft.com/office/drawing/2014/main" xmlns="" id="{CE85CA16-2F7D-49EF-894D-56CE91FF5E7A}"/>
                </a:ext>
              </a:extLst>
            </p:cNvPr>
            <p:cNvSpPr/>
            <p:nvPr/>
          </p:nvSpPr>
          <p:spPr>
            <a:xfrm rot="21600000">
              <a:off x="234132" y="3324408"/>
              <a:ext cx="7776864" cy="1610449"/>
            </a:xfrm>
            <a:custGeom>
              <a:avLst/>
              <a:gdLst>
                <a:gd name="connsiteX0" fmla="*/ 0 w 7776864"/>
                <a:gd name="connsiteY0" fmla="*/ 564027 h 1610448"/>
                <a:gd name="connsiteX1" fmla="*/ 3687126 w 7776864"/>
                <a:gd name="connsiteY1" fmla="*/ 564027 h 1610448"/>
                <a:gd name="connsiteX2" fmla="*/ 3687126 w 7776864"/>
                <a:gd name="connsiteY2" fmla="*/ 402612 h 1610448"/>
                <a:gd name="connsiteX3" fmla="*/ 3485820 w 7776864"/>
                <a:gd name="connsiteY3" fmla="*/ 402612 h 1610448"/>
                <a:gd name="connsiteX4" fmla="*/ 3888432 w 7776864"/>
                <a:gd name="connsiteY4" fmla="*/ 0 h 1610448"/>
                <a:gd name="connsiteX5" fmla="*/ 4291044 w 7776864"/>
                <a:gd name="connsiteY5" fmla="*/ 402612 h 1610448"/>
                <a:gd name="connsiteX6" fmla="*/ 4089738 w 7776864"/>
                <a:gd name="connsiteY6" fmla="*/ 402612 h 1610448"/>
                <a:gd name="connsiteX7" fmla="*/ 4089738 w 7776864"/>
                <a:gd name="connsiteY7" fmla="*/ 564027 h 1610448"/>
                <a:gd name="connsiteX8" fmla="*/ 7776864 w 7776864"/>
                <a:gd name="connsiteY8" fmla="*/ 564027 h 1610448"/>
                <a:gd name="connsiteX9" fmla="*/ 7776864 w 7776864"/>
                <a:gd name="connsiteY9" fmla="*/ 1610448 h 1610448"/>
                <a:gd name="connsiteX10" fmla="*/ 0 w 7776864"/>
                <a:gd name="connsiteY10" fmla="*/ 1610448 h 1610448"/>
                <a:gd name="connsiteX11" fmla="*/ 0 w 7776864"/>
                <a:gd name="connsiteY11" fmla="*/ 564027 h 1610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776864" h="1610448">
                  <a:moveTo>
                    <a:pt x="7776864" y="1046421"/>
                  </a:moveTo>
                  <a:lnTo>
                    <a:pt x="4089738" y="1046421"/>
                  </a:lnTo>
                  <a:lnTo>
                    <a:pt x="4089738" y="1207836"/>
                  </a:lnTo>
                  <a:lnTo>
                    <a:pt x="4291044" y="1207836"/>
                  </a:lnTo>
                  <a:lnTo>
                    <a:pt x="3888432" y="1610447"/>
                  </a:lnTo>
                  <a:lnTo>
                    <a:pt x="3485820" y="1207836"/>
                  </a:lnTo>
                  <a:lnTo>
                    <a:pt x="3687126" y="1207836"/>
                  </a:lnTo>
                  <a:lnTo>
                    <a:pt x="3687126" y="1046421"/>
                  </a:lnTo>
                  <a:lnTo>
                    <a:pt x="0" y="1046421"/>
                  </a:lnTo>
                  <a:lnTo>
                    <a:pt x="0" y="1"/>
                  </a:lnTo>
                  <a:lnTo>
                    <a:pt x="7776864" y="1"/>
                  </a:lnTo>
                  <a:lnTo>
                    <a:pt x="7776864" y="1046421"/>
                  </a:lnTo>
                  <a:close/>
                </a:path>
              </a:pathLst>
            </a:custGeom>
            <a:sp3d prstMaterial="plastic">
              <a:bevelT w="50800" h="50800"/>
              <a:bevelB w="50800" h="508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2240" tIns="142241" rIns="142240" bIns="706267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000" kern="1200" dirty="0"/>
                <a:t>Сформировать пакет документов</a:t>
              </a:r>
            </a:p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1600" kern="1200" dirty="0"/>
            </a:p>
          </p:txBody>
        </p:sp>
        <p:sp>
          <p:nvSpPr>
            <p:cNvPr id="12" name="Полилиния: фигура 11">
              <a:extLst>
                <a:ext uri="{FF2B5EF4-FFF2-40B4-BE49-F238E27FC236}">
                  <a16:creationId xmlns:a16="http://schemas.microsoft.com/office/drawing/2014/main" xmlns="" id="{1B6BC14B-8D66-402A-A09E-68B15D0C7035}"/>
                </a:ext>
              </a:extLst>
            </p:cNvPr>
            <p:cNvSpPr/>
            <p:nvPr/>
          </p:nvSpPr>
          <p:spPr>
            <a:xfrm>
              <a:off x="234132" y="1208203"/>
              <a:ext cx="7776864" cy="2138838"/>
            </a:xfrm>
            <a:custGeom>
              <a:avLst/>
              <a:gdLst>
                <a:gd name="connsiteX0" fmla="*/ 0 w 7776864"/>
                <a:gd name="connsiteY0" fmla="*/ 749085 h 2138836"/>
                <a:gd name="connsiteX1" fmla="*/ 3621078 w 7776864"/>
                <a:gd name="connsiteY1" fmla="*/ 749085 h 2138836"/>
                <a:gd name="connsiteX2" fmla="*/ 3621078 w 7776864"/>
                <a:gd name="connsiteY2" fmla="*/ 534709 h 2138836"/>
                <a:gd name="connsiteX3" fmla="*/ 3353723 w 7776864"/>
                <a:gd name="connsiteY3" fmla="*/ 534709 h 2138836"/>
                <a:gd name="connsiteX4" fmla="*/ 3888432 w 7776864"/>
                <a:gd name="connsiteY4" fmla="*/ 0 h 2138836"/>
                <a:gd name="connsiteX5" fmla="*/ 4423141 w 7776864"/>
                <a:gd name="connsiteY5" fmla="*/ 534709 h 2138836"/>
                <a:gd name="connsiteX6" fmla="*/ 4155787 w 7776864"/>
                <a:gd name="connsiteY6" fmla="*/ 534709 h 2138836"/>
                <a:gd name="connsiteX7" fmla="*/ 4155787 w 7776864"/>
                <a:gd name="connsiteY7" fmla="*/ 749085 h 2138836"/>
                <a:gd name="connsiteX8" fmla="*/ 7776864 w 7776864"/>
                <a:gd name="connsiteY8" fmla="*/ 749085 h 2138836"/>
                <a:gd name="connsiteX9" fmla="*/ 7776864 w 7776864"/>
                <a:gd name="connsiteY9" fmla="*/ 2138836 h 2138836"/>
                <a:gd name="connsiteX10" fmla="*/ 0 w 7776864"/>
                <a:gd name="connsiteY10" fmla="*/ 2138836 h 2138836"/>
                <a:gd name="connsiteX11" fmla="*/ 0 w 7776864"/>
                <a:gd name="connsiteY11" fmla="*/ 749085 h 2138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776864" h="2138836">
                  <a:moveTo>
                    <a:pt x="7776864" y="1389751"/>
                  </a:moveTo>
                  <a:lnTo>
                    <a:pt x="4155786" y="1389751"/>
                  </a:lnTo>
                  <a:lnTo>
                    <a:pt x="4155786" y="1604127"/>
                  </a:lnTo>
                  <a:lnTo>
                    <a:pt x="4423141" y="1604127"/>
                  </a:lnTo>
                  <a:lnTo>
                    <a:pt x="3888432" y="2138835"/>
                  </a:lnTo>
                  <a:lnTo>
                    <a:pt x="3353723" y="1604127"/>
                  </a:lnTo>
                  <a:lnTo>
                    <a:pt x="3621077" y="1604127"/>
                  </a:lnTo>
                  <a:lnTo>
                    <a:pt x="3621077" y="1389751"/>
                  </a:lnTo>
                  <a:lnTo>
                    <a:pt x="0" y="1389751"/>
                  </a:lnTo>
                  <a:lnTo>
                    <a:pt x="0" y="1"/>
                  </a:lnTo>
                  <a:lnTo>
                    <a:pt x="7776864" y="1"/>
                  </a:lnTo>
                  <a:lnTo>
                    <a:pt x="7776864" y="1389751"/>
                  </a:lnTo>
                  <a:close/>
                </a:path>
              </a:pathLst>
            </a:custGeom>
            <a:sp3d prstMaterial="plastic">
              <a:bevelT w="50800" h="50800"/>
              <a:bevelB w="50800" h="508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170689" rIns="170688" bIns="1558794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400" kern="1200" dirty="0"/>
                <a:t>Заполнить</a:t>
              </a:r>
              <a:r>
                <a:rPr lang="ru-RU" sz="2000" kern="1200" dirty="0"/>
                <a:t>:</a:t>
              </a:r>
            </a:p>
          </p:txBody>
        </p:sp>
        <p:sp>
          <p:nvSpPr>
            <p:cNvPr id="13" name="Полилиния: фигура 12">
              <a:extLst>
                <a:ext uri="{FF2B5EF4-FFF2-40B4-BE49-F238E27FC236}">
                  <a16:creationId xmlns:a16="http://schemas.microsoft.com/office/drawing/2014/main" xmlns="" id="{3A763733-8EA4-44AE-AF1A-51125AB8F189}"/>
                </a:ext>
              </a:extLst>
            </p:cNvPr>
            <p:cNvSpPr/>
            <p:nvPr/>
          </p:nvSpPr>
          <p:spPr>
            <a:xfrm>
              <a:off x="234132" y="2030741"/>
              <a:ext cx="7776864" cy="481524"/>
            </a:xfrm>
            <a:custGeom>
              <a:avLst/>
              <a:gdLst>
                <a:gd name="connsiteX0" fmla="*/ 0 w 7776864"/>
                <a:gd name="connsiteY0" fmla="*/ 0 h 481524"/>
                <a:gd name="connsiteX1" fmla="*/ 7776864 w 7776864"/>
                <a:gd name="connsiteY1" fmla="*/ 0 h 481524"/>
                <a:gd name="connsiteX2" fmla="*/ 7776864 w 7776864"/>
                <a:gd name="connsiteY2" fmla="*/ 481524 h 481524"/>
                <a:gd name="connsiteX3" fmla="*/ 0 w 7776864"/>
                <a:gd name="connsiteY3" fmla="*/ 481524 h 481524"/>
                <a:gd name="connsiteX4" fmla="*/ 0 w 7776864"/>
                <a:gd name="connsiteY4" fmla="*/ 0 h 481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76864" h="481524">
                  <a:moveTo>
                    <a:pt x="0" y="0"/>
                  </a:moveTo>
                  <a:lnTo>
                    <a:pt x="7776864" y="0"/>
                  </a:lnTo>
                  <a:lnTo>
                    <a:pt x="7776864" y="481524"/>
                  </a:lnTo>
                  <a:lnTo>
                    <a:pt x="0" y="481524"/>
                  </a:lnTo>
                  <a:lnTo>
                    <a:pt x="0" y="0"/>
                  </a:lnTo>
                  <a:close/>
                </a:path>
              </a:pathLst>
            </a:custGeom>
            <a:sp3d z="50080" prstMaterial="plastic">
              <a:bevelT w="25400" h="25400"/>
              <a:bevelB w="25400" h="25400"/>
            </a:sp3d>
          </p:spPr>
          <p:style>
            <a:lnRef idx="0">
              <a:schemeClr val="accent5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3792" tIns="20320" rIns="113792" bIns="2032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600" kern="1200" dirty="0"/>
                <a:t>Заявление о внесении в Реестр, </a:t>
              </a:r>
              <a:br>
                <a:rPr lang="ru-RU" sz="1600" kern="1200" dirty="0"/>
              </a:br>
              <a:r>
                <a:rPr lang="ru-RU" sz="1600" kern="1200" dirty="0"/>
                <a:t>Согласие на обработку персональных данных </a:t>
              </a:r>
              <a:endParaRPr lang="ru-RU" sz="1600" dirty="0"/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600" kern="1200" dirty="0"/>
                <a:t> </a:t>
              </a:r>
            </a:p>
          </p:txBody>
        </p:sp>
      </p:grp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E6EA507D-8BC1-4CBD-AEC4-194E6A60B6A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9458" y="1751758"/>
            <a:ext cx="2346248" cy="20316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01CD5BD-26AA-4441-90C0-043FDB38C09C}"/>
              </a:ext>
            </a:extLst>
          </p:cNvPr>
          <p:cNvSpPr txBox="1"/>
          <p:nvPr/>
        </p:nvSpPr>
        <p:spPr>
          <a:xfrm>
            <a:off x="-252066" y="1257284"/>
            <a:ext cx="93791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РЕЕСТР                        АЛГОРИТМ ДЕЙСТВИЙ   </a:t>
            </a:r>
            <a:endParaRPr lang="ru-RU" sz="2000" dirty="0"/>
          </a:p>
        </p:txBody>
      </p:sp>
      <p:sp>
        <p:nvSpPr>
          <p:cNvPr id="10" name="Text Box 4">
            <a:extLst>
              <a:ext uri="{FF2B5EF4-FFF2-40B4-BE49-F238E27FC236}">
                <a16:creationId xmlns:a16="http://schemas.microsoft.com/office/drawing/2014/main" xmlns="" id="{BC5BBC7F-094E-420A-859F-8C4AA4C937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856" y="274679"/>
            <a:ext cx="142853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4000" dirty="0">
                <a:solidFill>
                  <a:schemeClr val="bg2">
                    <a:lumMod val="75000"/>
                  </a:schemeClr>
                </a:solidFill>
              </a:rPr>
              <a:t>0</a:t>
            </a:r>
            <a:r>
              <a:rPr lang="ru-RU" altLang="ru-RU" sz="4000" dirty="0">
                <a:solidFill>
                  <a:srgbClr val="F34840"/>
                </a:solidFill>
              </a:rPr>
              <a:t>4</a:t>
            </a: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xmlns="" id="{89B87EAB-03A3-4459-8CC8-D857886EBA0C}"/>
              </a:ext>
            </a:extLst>
          </p:cNvPr>
          <p:cNvCxnSpPr/>
          <p:nvPr/>
        </p:nvCxnSpPr>
        <p:spPr>
          <a:xfrm>
            <a:off x="701464" y="1268760"/>
            <a:ext cx="10009832" cy="0"/>
          </a:xfrm>
          <a:prstGeom prst="line">
            <a:avLst/>
          </a:prstGeom>
          <a:noFill/>
          <a:ln w="38100" cap="flat" cmpd="sng" algn="ctr">
            <a:solidFill>
              <a:srgbClr val="F34840"/>
            </a:solidFill>
            <a:prstDash val="solid"/>
          </a:ln>
          <a:effectLst/>
        </p:spPr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65564C34-6C50-44BD-B737-9901AD723992}"/>
              </a:ext>
            </a:extLst>
          </p:cNvPr>
          <p:cNvSpPr txBox="1"/>
          <p:nvPr/>
        </p:nvSpPr>
        <p:spPr>
          <a:xfrm>
            <a:off x="3048059" y="4847611"/>
            <a:ext cx="284271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hlinkClick r:id="rId4"/>
              </a:rPr>
              <a:t>minpromtorg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hlinkClick r:id="rId4"/>
              </a:rPr>
              <a:t>@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hlinkClick r:id="rId4"/>
              </a:rPr>
              <a:t>novreg.ru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</a:t>
            </a:r>
            <a:endParaRPr lang="ru-RU" sz="2000" dirty="0"/>
          </a:p>
        </p:txBody>
      </p:sp>
      <p:sp>
        <p:nvSpPr>
          <p:cNvPr id="20" name="Полилиния: фигура 19">
            <a:extLst>
              <a:ext uri="{FF2B5EF4-FFF2-40B4-BE49-F238E27FC236}">
                <a16:creationId xmlns:a16="http://schemas.microsoft.com/office/drawing/2014/main" xmlns="" id="{C79D4185-0B3D-44A0-9584-6C04CB93DA4E}"/>
              </a:ext>
            </a:extLst>
          </p:cNvPr>
          <p:cNvSpPr/>
          <p:nvPr/>
        </p:nvSpPr>
        <p:spPr>
          <a:xfrm>
            <a:off x="701464" y="6839398"/>
            <a:ext cx="7776864" cy="739309"/>
          </a:xfrm>
          <a:custGeom>
            <a:avLst/>
            <a:gdLst>
              <a:gd name="connsiteX0" fmla="*/ 0 w 7776864"/>
              <a:gd name="connsiteY0" fmla="*/ 0 h 1047105"/>
              <a:gd name="connsiteX1" fmla="*/ 7776864 w 7776864"/>
              <a:gd name="connsiteY1" fmla="*/ 0 h 1047105"/>
              <a:gd name="connsiteX2" fmla="*/ 7776864 w 7776864"/>
              <a:gd name="connsiteY2" fmla="*/ 1047105 h 1047105"/>
              <a:gd name="connsiteX3" fmla="*/ 0 w 7776864"/>
              <a:gd name="connsiteY3" fmla="*/ 1047105 h 1047105"/>
              <a:gd name="connsiteX4" fmla="*/ 0 w 7776864"/>
              <a:gd name="connsiteY4" fmla="*/ 0 h 1047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76864" h="1047105">
                <a:moveTo>
                  <a:pt x="0" y="0"/>
                </a:moveTo>
                <a:lnTo>
                  <a:pt x="7776864" y="0"/>
                </a:lnTo>
                <a:lnTo>
                  <a:pt x="7776864" y="1047105"/>
                </a:lnTo>
                <a:lnTo>
                  <a:pt x="0" y="1047105"/>
                </a:lnTo>
                <a:lnTo>
                  <a:pt x="0" y="0"/>
                </a:lnTo>
                <a:close/>
              </a:path>
            </a:pathLst>
          </a:custGeom>
          <a:scene3d>
            <a:camera prst="perspectiveRelaxedModerately" zoom="92000"/>
            <a:lightRig rig="balanced" dir="t">
              <a:rot lat="0" lon="0" rev="12700000"/>
            </a:lightRig>
          </a:scene3d>
          <a:sp3d prstMaterial="plastic">
            <a:bevelT w="50800" h="50800"/>
            <a:bevelB w="50800" h="508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2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2240" tIns="142240" rIns="142240" bIns="14224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2000" kern="1200" dirty="0"/>
              <a:t>Внесение сведений о субъекте НХП в Реестр </a:t>
            </a:r>
          </a:p>
        </p:txBody>
      </p:sp>
    </p:spTree>
    <p:extLst>
      <p:ext uri="{BB962C8B-B14F-4D97-AF65-F5344CB8AC3E}">
        <p14:creationId xmlns:p14="http://schemas.microsoft.com/office/powerpoint/2010/main" val="2436315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8098" y="290829"/>
            <a:ext cx="784296" cy="908601"/>
          </a:xfrm>
          <a:prstGeom prst="rect">
            <a:avLst/>
          </a:prstGeom>
        </p:spPr>
      </p:pic>
      <p:sp>
        <p:nvSpPr>
          <p:cNvPr id="35" name="Заголовок 1">
            <a:extLst>
              <a:ext uri="{FF2B5EF4-FFF2-40B4-BE49-F238E27FC236}">
                <a16:creationId xmlns:a16="http://schemas.microsoft.com/office/drawing/2014/main" xmlns="" id="{415C428C-F492-4373-BBBF-AC1593321D27}"/>
              </a:ext>
            </a:extLst>
          </p:cNvPr>
          <p:cNvSpPr txBox="1">
            <a:spLocks/>
          </p:cNvSpPr>
          <p:nvPr/>
        </p:nvSpPr>
        <p:spPr>
          <a:xfrm>
            <a:off x="4823141" y="723452"/>
            <a:ext cx="5115927" cy="294593"/>
          </a:xfrm>
          <a:prstGeom prst="rect">
            <a:avLst/>
          </a:prstGeom>
          <a:noFill/>
        </p:spPr>
        <p:txBody>
          <a:bodyPr vert="horz" lIns="100838" tIns="50419" rIns="100838" bIns="50419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rgbClr val="002060"/>
                </a:solidFill>
                <a:latin typeface="Fedra Sans Pro Bold" panose="020B0804040000020004" pitchFamily="34" charset="0"/>
                <a:ea typeface="+mj-ea"/>
                <a:cs typeface="+mj-cs"/>
              </a:defRPr>
            </a:lvl1pPr>
          </a:lstStyle>
          <a:p>
            <a:r>
              <a:rPr lang="ru-RU" sz="1544" spc="44" dirty="0">
                <a:solidFill>
                  <a:srgbClr val="F34840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МИНИСТЕРСТВО ПРОМЫШЛЕННОСТИ </a:t>
            </a:r>
          </a:p>
          <a:p>
            <a:r>
              <a:rPr lang="ru-RU" sz="1544" spc="44" dirty="0">
                <a:solidFill>
                  <a:srgbClr val="F34840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И ТОРГОВЛИ НОВГОРОДСКОЙ ОБЛАСТИ</a:t>
            </a:r>
            <a:endParaRPr lang="ru-RU" sz="1544" spc="44" dirty="0">
              <a:solidFill>
                <a:srgbClr val="F348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7887339C-C7BA-40E3-9152-7B624B3F142C}"/>
              </a:ext>
            </a:extLst>
          </p:cNvPr>
          <p:cNvSpPr/>
          <p:nvPr/>
        </p:nvSpPr>
        <p:spPr>
          <a:xfrm>
            <a:off x="270136" y="1199430"/>
            <a:ext cx="9798045" cy="3452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985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985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985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985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985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985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985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985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985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985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985" dirty="0"/>
          </a:p>
        </p:txBody>
      </p:sp>
      <p:sp>
        <p:nvSpPr>
          <p:cNvPr id="10" name="Text Box 4">
            <a:extLst>
              <a:ext uri="{FF2B5EF4-FFF2-40B4-BE49-F238E27FC236}">
                <a16:creationId xmlns:a16="http://schemas.microsoft.com/office/drawing/2014/main" xmlns="" id="{BC5BBC7F-094E-420A-859F-8C4AA4C937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856" y="274679"/>
            <a:ext cx="142853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4000" dirty="0">
                <a:solidFill>
                  <a:schemeClr val="bg2">
                    <a:lumMod val="75000"/>
                  </a:schemeClr>
                </a:solidFill>
              </a:rPr>
              <a:t>0</a:t>
            </a:r>
            <a:r>
              <a:rPr lang="ru-RU" altLang="ru-RU" sz="4000" dirty="0">
                <a:solidFill>
                  <a:srgbClr val="F34840"/>
                </a:solidFill>
              </a:rPr>
              <a:t>5</a:t>
            </a: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xmlns="" id="{89B87EAB-03A3-4459-8CC8-D857886EBA0C}"/>
              </a:ext>
            </a:extLst>
          </p:cNvPr>
          <p:cNvCxnSpPr/>
          <p:nvPr/>
        </p:nvCxnSpPr>
        <p:spPr>
          <a:xfrm>
            <a:off x="701464" y="1268760"/>
            <a:ext cx="10009832" cy="0"/>
          </a:xfrm>
          <a:prstGeom prst="line">
            <a:avLst/>
          </a:prstGeom>
          <a:noFill/>
          <a:ln w="38100" cap="flat" cmpd="sng" algn="ctr">
            <a:solidFill>
              <a:srgbClr val="F34840"/>
            </a:solidFill>
            <a:prstDash val="solid"/>
          </a:ln>
          <a:effectLst/>
        </p:spPr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A0E9B9A8-269F-4DC0-B37D-2A072358AA79}"/>
              </a:ext>
            </a:extLst>
          </p:cNvPr>
          <p:cNvSpPr txBox="1"/>
          <p:nvPr/>
        </p:nvSpPr>
        <p:spPr>
          <a:xfrm>
            <a:off x="66766" y="1288573"/>
            <a:ext cx="5347854" cy="62478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1000"/>
              </a:lnSpc>
              <a:spcAft>
                <a:spcPts val="800"/>
              </a:spcAft>
            </a:pPr>
            <a:r>
              <a:rPr lang="ru-RU" sz="7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ts val="1000"/>
              </a:lnSpc>
              <a:spcAft>
                <a:spcPts val="800"/>
              </a:spcAft>
            </a:pPr>
            <a:r>
              <a:rPr lang="ru-RU" sz="9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ЗАЯВЛЕНИЕ</a:t>
            </a:r>
            <a:endParaRPr lang="ru-RU" sz="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ts val="1000"/>
              </a:lnSpc>
              <a:spcAft>
                <a:spcPts val="800"/>
              </a:spcAft>
            </a:pPr>
            <a:r>
              <a:rPr lang="ru-RU" sz="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о внесении сведений в Реестр субъектов народных художественных промыслов </a:t>
            </a:r>
            <a:br>
              <a:rPr lang="ru-RU" sz="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субъектов ремесленной деятельности Новгородской области </a:t>
            </a:r>
            <a:r>
              <a:rPr lang="ru-RU" sz="7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7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7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000"/>
              </a:lnSpc>
              <a:spcAft>
                <a:spcPts val="800"/>
              </a:spcAft>
            </a:pPr>
            <a:r>
              <a:rPr lang="ru-RU" sz="7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______________________________________________________________________ (полное и сокращенное наименования юридического лица (фамилия, имя, отчество (при наличии) индивидуального предпринимателя, физического лица)) просит рассмотреть представленные документы и внести сведения в Реестр субъектов народных художественных промыслов и субъектов ремесленной деятельности Новгородской области (внести изменения в сведения, включенные в Реестр субъектов народных художественных промыслов и субъектов ремесленной деятельности Новгородской области) (нужное подчеркнуть).</a:t>
            </a:r>
            <a:endParaRPr lang="ru-RU" sz="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ts val="1000"/>
              </a:lnSpc>
              <a:spcAft>
                <a:spcPts val="800"/>
              </a:spcAft>
            </a:pPr>
            <a:r>
              <a:rPr lang="ru-RU" sz="7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ОГРН/ОГРНИП _______________________________________________________________</a:t>
            </a:r>
            <a:endParaRPr lang="ru-RU" sz="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ts val="1000"/>
              </a:lnSpc>
              <a:spcAft>
                <a:spcPts val="800"/>
              </a:spcAft>
            </a:pPr>
            <a:r>
              <a:rPr lang="ru-RU" sz="7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ИНН _________________________________________________________________________</a:t>
            </a:r>
            <a:endParaRPr lang="ru-RU" sz="6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1000"/>
              </a:lnSpc>
              <a:spcAft>
                <a:spcPts val="800"/>
              </a:spcAft>
            </a:pPr>
            <a:r>
              <a:rPr lang="ru-RU" sz="7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Руководитель юридического лица ________________________________________________ _____________________________________________________________________________ </a:t>
            </a:r>
            <a:r>
              <a:rPr lang="ru-RU" sz="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(должность, фамилия, имя, отчество (при наличии))</a:t>
            </a:r>
            <a:endParaRPr lang="ru-RU" sz="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ts val="1000"/>
              </a:lnSpc>
              <a:spcAft>
                <a:spcPts val="800"/>
              </a:spcAft>
            </a:pPr>
            <a:r>
              <a:rPr lang="ru-RU" sz="7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Почтовый адрес (место нахождения) юридического лица или место нахождения индивидуального предпринимателя, физического лица ______________________________ _____________________________________________________________________________</a:t>
            </a:r>
            <a:endParaRPr lang="ru-RU" sz="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ts val="1000"/>
              </a:lnSpc>
              <a:spcAft>
                <a:spcPts val="800"/>
              </a:spcAft>
            </a:pPr>
            <a:r>
              <a:rPr lang="ru-RU" sz="7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Номера контактных телефонов ________________________________________________ Адреса электронной почты (при наличии) _________________________________________ Официальный сайт (при наличии) _________________________________________ </a:t>
            </a:r>
            <a:endParaRPr lang="ru-RU" sz="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ts val="1000"/>
              </a:lnSpc>
              <a:spcAft>
                <a:spcPts val="800"/>
              </a:spcAft>
            </a:pPr>
            <a:r>
              <a:rPr lang="ru-RU" sz="7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Осуществляемые виды ремесленной деятельности в соответствии с перечнем видов ремесленной деятельности в Новгородской области, утвержденным постановлением Правительства Новгородской области от 07.10.2016 No 357, </a:t>
            </a:r>
            <a:endParaRPr lang="ru-RU" sz="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ts val="1000"/>
              </a:lnSpc>
              <a:spcAft>
                <a:spcPts val="800"/>
              </a:spcAft>
            </a:pPr>
            <a:r>
              <a:rPr lang="ru-RU" sz="7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_____________________________________________________________________________.</a:t>
            </a:r>
            <a:endParaRPr lang="ru-RU" sz="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ts val="1000"/>
              </a:lnSpc>
              <a:spcAft>
                <a:spcPts val="800"/>
              </a:spcAft>
            </a:pPr>
            <a:r>
              <a:rPr lang="ru-RU" sz="7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Виды изготовляемых изделий, отнесенных областным художественно-экспертным советом по народным художественным промыслам к изделиям народных художественных промыслов,  _________________________________________ </a:t>
            </a:r>
            <a:r>
              <a:rPr lang="ru-RU" sz="7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 </a:t>
            </a:r>
            <a:endParaRPr lang="ru-RU" sz="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ts val="1000"/>
              </a:lnSpc>
              <a:spcAft>
                <a:spcPts val="800"/>
              </a:spcAft>
            </a:pPr>
            <a:r>
              <a:rPr lang="ru-RU" sz="7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Приложение: 1._______________________________________________________</a:t>
            </a:r>
            <a:endParaRPr lang="ru-RU" sz="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ts val="1000"/>
              </a:lnSpc>
              <a:spcAft>
                <a:spcPts val="800"/>
              </a:spcAft>
            </a:pPr>
            <a:r>
              <a:rPr lang="ru-RU" sz="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</a:t>
            </a:r>
            <a:r>
              <a:rPr lang="ru-RU" sz="7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2._______________________________________________________</a:t>
            </a:r>
            <a:endParaRPr lang="ru-RU" sz="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800"/>
              </a:lnSpc>
              <a:spcAft>
                <a:spcPts val="800"/>
              </a:spcAft>
            </a:pPr>
            <a:r>
              <a:rPr lang="ru-RU" sz="7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Руководитель юридического лица,</a:t>
            </a:r>
            <a:endParaRPr lang="ru-RU" sz="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800"/>
              </a:lnSpc>
              <a:spcAft>
                <a:spcPts val="800"/>
              </a:spcAft>
            </a:pPr>
            <a:r>
              <a:rPr lang="ru-RU" sz="7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индивидуальный  предприниматель, </a:t>
            </a:r>
          </a:p>
          <a:p>
            <a:pPr>
              <a:lnSpc>
                <a:spcPts val="800"/>
              </a:lnSpc>
              <a:spcAft>
                <a:spcPts val="800"/>
              </a:spcAft>
            </a:pPr>
            <a:r>
              <a:rPr lang="ru-RU" sz="7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физическое лицо                                                                                        ___________________   .И.О. Фамилия</a:t>
            </a:r>
            <a:endParaRPr lang="ru-RU" sz="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800"/>
              </a:lnSpc>
              <a:spcAft>
                <a:spcPts val="800"/>
              </a:spcAft>
            </a:pPr>
            <a:r>
              <a:rPr lang="ru-RU" sz="7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                                                                                                                               </a:t>
            </a:r>
            <a:r>
              <a:rPr lang="ru-RU" sz="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(подпись)</a:t>
            </a:r>
            <a:endParaRPr lang="ru-RU" sz="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800"/>
              </a:lnSpc>
              <a:spcAft>
                <a:spcPts val="800"/>
              </a:spcAft>
            </a:pPr>
            <a:r>
              <a:rPr lang="ru-RU" sz="7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                                                                                                            М.П.</a:t>
            </a:r>
            <a:endParaRPr lang="ru-RU" sz="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800"/>
              </a:lnSpc>
              <a:spcAft>
                <a:spcPts val="800"/>
              </a:spcAft>
            </a:pPr>
            <a:r>
              <a:rPr lang="ru-RU" sz="7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        (при наличии) </a:t>
            </a:r>
            <a:endParaRPr lang="ru-RU" sz="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B658CC29-514A-46D5-AD64-AA483C49E74C}"/>
              </a:ext>
            </a:extLst>
          </p:cNvPr>
          <p:cNvSpPr txBox="1"/>
          <p:nvPr/>
        </p:nvSpPr>
        <p:spPr>
          <a:xfrm>
            <a:off x="5589596" y="1302168"/>
            <a:ext cx="5037038" cy="62500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ts val="1200"/>
              </a:lnSpc>
              <a:spcAft>
                <a:spcPts val="600"/>
              </a:spcAft>
            </a:pPr>
            <a:endParaRPr lang="ru-RU" sz="1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200"/>
              </a:lnSpc>
              <a:spcAft>
                <a:spcPts val="600"/>
              </a:spcAft>
            </a:pPr>
            <a:r>
              <a:rPr lang="ru-RU" sz="1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СОГЛАСИЕ</a:t>
            </a:r>
            <a:endParaRPr lang="ru-RU" sz="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ts val="1200"/>
              </a:lnSpc>
              <a:spcAft>
                <a:spcPts val="600"/>
              </a:spcAft>
            </a:pPr>
            <a:r>
              <a:rPr lang="ru-RU" sz="9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обработку персональных данных</a:t>
            </a:r>
            <a:endParaRPr lang="ru-RU" sz="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810260" algn="just">
              <a:lnSpc>
                <a:spcPct val="107000"/>
              </a:lnSpc>
              <a:spcAft>
                <a:spcPts val="800"/>
              </a:spcAft>
            </a:pPr>
            <a:r>
              <a:rPr lang="ru-RU" sz="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Я, ________________________________________________________________,</a:t>
            </a:r>
            <a:endParaRPr lang="ru-RU" sz="7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810260" algn="ctr">
              <a:lnSpc>
                <a:spcPct val="107000"/>
              </a:lnSpc>
              <a:spcAft>
                <a:spcPts val="800"/>
              </a:spcAft>
            </a:pPr>
            <a:r>
              <a:rPr lang="ru-RU" sz="9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(Ф.И.О.)</a:t>
            </a:r>
            <a:endParaRPr lang="ru-RU" sz="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ts val="1200"/>
              </a:lnSpc>
            </a:pPr>
            <a:r>
              <a:rPr lang="ru-RU" sz="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дата рождения _____________, проживающий(</a:t>
            </a:r>
            <a:r>
              <a:rPr lang="ru-RU" sz="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ая</a:t>
            </a:r>
            <a:r>
              <a:rPr lang="ru-RU" sz="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по адресу__________________________</a:t>
            </a:r>
            <a:endParaRPr lang="ru-RU" sz="7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ts val="1200"/>
              </a:lnSpc>
            </a:pPr>
            <a:r>
              <a:rPr lang="ru-RU" sz="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наименование основного документа, удостоверяющего личность, __________</a:t>
            </a:r>
            <a:endParaRPr lang="ru-RU" sz="7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ts val="1200"/>
              </a:lnSpc>
            </a:pPr>
            <a:r>
              <a:rPr lang="ru-RU" sz="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серия ____________, номер ___________, </a:t>
            </a:r>
            <a:endParaRPr lang="ru-RU" sz="7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ts val="1200"/>
              </a:lnSpc>
            </a:pPr>
            <a:r>
              <a:rPr lang="ru-RU" sz="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выдан ________________________________________________________________________</a:t>
            </a:r>
            <a:endParaRPr lang="ru-RU" sz="7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ts val="1200"/>
              </a:lnSpc>
            </a:pPr>
            <a:r>
              <a:rPr lang="ru-RU" sz="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(когда, кем)</a:t>
            </a:r>
            <a:endParaRPr lang="ru-RU" sz="7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порядке и на условиях, определенных Федеральным законом от 27 июля 2006 года </a:t>
            </a:r>
            <a:br>
              <a:rPr lang="ru-RU" sz="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No152-ФЗ «О персональных данных», даю согласие министерству промышленности </a:t>
            </a:r>
            <a:br>
              <a:rPr lang="ru-RU" sz="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торговли Новгородской области, расположенному по адресу Великий Новгород, </a:t>
            </a:r>
            <a:br>
              <a:rPr lang="ru-RU" sz="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пл. Победы-Софийская, д.1, на обработку моих  персональных данных, содержащихся </a:t>
            </a:r>
            <a:br>
              <a:rPr lang="ru-RU" sz="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документах, представленных в соответствии с пунктом 6 Порядка формирования </a:t>
            </a:r>
            <a:br>
              <a:rPr lang="ru-RU" sz="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ведения Реестра субъектов народных художественных промыслов и субъектов ремесленной деятельности Новгородской области.</a:t>
            </a:r>
            <a:endParaRPr lang="ru-RU" sz="7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ru-RU" sz="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Настоящим даю согласие на совершение следующих действий, совершаемых </a:t>
            </a:r>
            <a:br>
              <a:rPr lang="ru-RU" sz="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использованием средств автоматизации или без использования таких средств, с моими персональными данными: сбор, запись, систематизацию, накопление, хранение, уточнение (обновление, изменение), извлечение, использование, передачу (распространение, предоставление, доступ), в том числе для размещения на официальном сайте министерства промышленности и торговли Новгородской области в информационно-телекоммуникационной сети «Интернет», обезличивание, блокирование, удаление, уничтожение персональных данных. </a:t>
            </a:r>
            <a:endParaRPr lang="ru-RU" sz="7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ru-RU" sz="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Согласие на обработку персональных данных действует с даты подписания настоящего согласия до момента достижения цели(ей) обработки персональных данных или наступления иных законных оснований.</a:t>
            </a:r>
            <a:endParaRPr lang="ru-RU" sz="7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ru-RU" sz="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 оставляю за собой право отозвать свое согласие посредством составления соответствующего письменного документа, который может быть направлен мной в адрес министерства промышленности и торговли Новгородской области по почте заказным письмом с уведомлением о вручении либо вручен лично или через представителя под расписку представителю министерства промышленности и торговли Новгородской области.</a:t>
            </a:r>
            <a:endParaRPr lang="ru-RU" sz="7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ru-RU" sz="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 ознакомлен(а) с правами субъекта персональных данных на доступ </a:t>
            </a:r>
            <a:br>
              <a:rPr lang="ru-RU" sz="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 его персональным данным, предусмотренными главой 3 Федерального закона </a:t>
            </a:r>
            <a:br>
              <a:rPr lang="ru-RU" sz="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 27 июля 2006 года No 152-ФЗ «О персональных данных». Все изложенное мной прочитано, мне понятно и подтверждается собственноручной подписью.</a:t>
            </a:r>
            <a:endParaRPr lang="ru-RU" sz="7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ru-RU" sz="9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«____» ________ 20___ года _______________ ______________________</a:t>
            </a:r>
            <a:br>
              <a:rPr lang="ru-RU" sz="9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(подпись)                    (расшифровка подписи) </a:t>
            </a:r>
            <a:endParaRPr lang="ru-RU" sz="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122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378148" y="202561"/>
            <a:ext cx="142853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4000" dirty="0">
                <a:solidFill>
                  <a:schemeClr val="bg2">
                    <a:lumMod val="75000"/>
                  </a:schemeClr>
                </a:solidFill>
              </a:rPr>
              <a:t>0</a:t>
            </a:r>
            <a:r>
              <a:rPr lang="ru-RU" altLang="ru-RU" sz="4000" dirty="0">
                <a:solidFill>
                  <a:srgbClr val="F34840"/>
                </a:solidFill>
              </a:rPr>
              <a:t>6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8098" y="290829"/>
            <a:ext cx="784296" cy="908601"/>
          </a:xfrm>
          <a:prstGeom prst="rect">
            <a:avLst/>
          </a:prstGeom>
        </p:spPr>
      </p:pic>
      <p:sp>
        <p:nvSpPr>
          <p:cNvPr id="35" name="Заголовок 1">
            <a:extLst>
              <a:ext uri="{FF2B5EF4-FFF2-40B4-BE49-F238E27FC236}">
                <a16:creationId xmlns:a16="http://schemas.microsoft.com/office/drawing/2014/main" xmlns="" id="{415C428C-F492-4373-BBBF-AC1593321D27}"/>
              </a:ext>
            </a:extLst>
          </p:cNvPr>
          <p:cNvSpPr txBox="1">
            <a:spLocks/>
          </p:cNvSpPr>
          <p:nvPr/>
        </p:nvSpPr>
        <p:spPr>
          <a:xfrm>
            <a:off x="4823141" y="723452"/>
            <a:ext cx="5115927" cy="294593"/>
          </a:xfrm>
          <a:prstGeom prst="rect">
            <a:avLst/>
          </a:prstGeom>
          <a:noFill/>
        </p:spPr>
        <p:txBody>
          <a:bodyPr vert="horz" lIns="100838" tIns="50419" rIns="100838" bIns="50419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rgbClr val="002060"/>
                </a:solidFill>
                <a:latin typeface="Fedra Sans Pro Bold" panose="020B0804040000020004" pitchFamily="34" charset="0"/>
                <a:ea typeface="+mj-ea"/>
                <a:cs typeface="+mj-cs"/>
              </a:defRPr>
            </a:lvl1pPr>
          </a:lstStyle>
          <a:p>
            <a:r>
              <a:rPr lang="ru-RU" sz="1544" spc="44" dirty="0">
                <a:solidFill>
                  <a:srgbClr val="F34840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МИНИСТЕРСТВО ПРОМЫШЛЕННОСТИ </a:t>
            </a:r>
          </a:p>
          <a:p>
            <a:r>
              <a:rPr lang="ru-RU" sz="1544" spc="44" dirty="0">
                <a:solidFill>
                  <a:srgbClr val="F34840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И ТОРГОВЛИ НОВГОРОДСКОЙ ОБЛАСТИ</a:t>
            </a:r>
            <a:endParaRPr lang="ru-RU" sz="1544" spc="44" dirty="0">
              <a:solidFill>
                <a:srgbClr val="F348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xmlns="" id="{90E4B03F-7249-4E7C-ABFB-34FFADE6488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1198665"/>
              </p:ext>
            </p:extLst>
          </p:nvPr>
        </p:nvGraphicFramePr>
        <p:xfrm>
          <a:off x="455642" y="1210574"/>
          <a:ext cx="9782116" cy="56536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A017156-081F-48A3-9D8C-AB33390E5C2A}"/>
              </a:ext>
            </a:extLst>
          </p:cNvPr>
          <p:cNvSpPr txBox="1"/>
          <p:nvPr/>
        </p:nvSpPr>
        <p:spPr>
          <a:xfrm>
            <a:off x="378148" y="1357565"/>
            <a:ext cx="96591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ОСНОВАНИЯ ДЛЯ ОТКАЗА</a:t>
            </a:r>
            <a:endParaRPr lang="ru-RU" sz="2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CF4CAC7B-9E66-4FC4-B155-B9C554ACB6EF}"/>
              </a:ext>
            </a:extLst>
          </p:cNvPr>
          <p:cNvSpPr txBox="1"/>
          <p:nvPr/>
        </p:nvSpPr>
        <p:spPr>
          <a:xfrm>
            <a:off x="1193830" y="6595122"/>
            <a:ext cx="949957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Субъект НХП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или ремесленник </a:t>
            </a:r>
            <a:r>
              <a:rPr lang="ru-RU" sz="1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вправе повторно направить заявление о внесении сведений о субъекте НХП в Реестр после устранения обстоятельств, послуживших основанием для отказа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13" name="Picture 2" descr="❗ Эмодзи Восклицательный знак на Facebook 4.0">
            <a:extLst>
              <a:ext uri="{FF2B5EF4-FFF2-40B4-BE49-F238E27FC236}">
                <a16:creationId xmlns:a16="http://schemas.microsoft.com/office/drawing/2014/main" xmlns="" id="{9A0F0D37-2665-43BC-9034-D5C516BB28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272" y="6570713"/>
            <a:ext cx="932819" cy="932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xmlns="" id="{498B463D-8109-4B4B-8B03-FB1DD0243D0A}"/>
              </a:ext>
            </a:extLst>
          </p:cNvPr>
          <p:cNvCxnSpPr/>
          <p:nvPr/>
        </p:nvCxnSpPr>
        <p:spPr>
          <a:xfrm>
            <a:off x="701464" y="1268760"/>
            <a:ext cx="10009832" cy="0"/>
          </a:xfrm>
          <a:prstGeom prst="line">
            <a:avLst/>
          </a:prstGeom>
          <a:noFill/>
          <a:ln w="38100" cap="flat" cmpd="sng" algn="ctr">
            <a:solidFill>
              <a:srgbClr val="F34840"/>
            </a:solidFill>
            <a:prstDash val="solid"/>
          </a:ln>
          <a:effectLst/>
        </p:spPr>
      </p:cxnSp>
    </p:spTree>
    <p:extLst>
      <p:ext uri="{BB962C8B-B14F-4D97-AF65-F5344CB8AC3E}">
        <p14:creationId xmlns:p14="http://schemas.microsoft.com/office/powerpoint/2010/main" val="3366369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414501" y="216458"/>
            <a:ext cx="142853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4000" dirty="0">
                <a:solidFill>
                  <a:schemeClr val="bg2">
                    <a:lumMod val="75000"/>
                  </a:schemeClr>
                </a:solidFill>
              </a:rPr>
              <a:t>0</a:t>
            </a:r>
            <a:r>
              <a:rPr lang="ru-RU" altLang="ru-RU" sz="4000" dirty="0">
                <a:solidFill>
                  <a:srgbClr val="F34840"/>
                </a:solidFill>
              </a:rPr>
              <a:t>7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8098" y="290829"/>
            <a:ext cx="784296" cy="908601"/>
          </a:xfrm>
          <a:prstGeom prst="rect">
            <a:avLst/>
          </a:prstGeom>
        </p:spPr>
      </p:pic>
      <p:sp>
        <p:nvSpPr>
          <p:cNvPr id="35" name="Заголовок 1">
            <a:extLst>
              <a:ext uri="{FF2B5EF4-FFF2-40B4-BE49-F238E27FC236}">
                <a16:creationId xmlns:a16="http://schemas.microsoft.com/office/drawing/2014/main" xmlns="" id="{415C428C-F492-4373-BBBF-AC1593321D27}"/>
              </a:ext>
            </a:extLst>
          </p:cNvPr>
          <p:cNvSpPr txBox="1">
            <a:spLocks/>
          </p:cNvSpPr>
          <p:nvPr/>
        </p:nvSpPr>
        <p:spPr>
          <a:xfrm>
            <a:off x="4823141" y="723452"/>
            <a:ext cx="5115927" cy="294593"/>
          </a:xfrm>
          <a:prstGeom prst="rect">
            <a:avLst/>
          </a:prstGeom>
          <a:noFill/>
        </p:spPr>
        <p:txBody>
          <a:bodyPr vert="horz" lIns="100838" tIns="50419" rIns="100838" bIns="50419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rgbClr val="002060"/>
                </a:solidFill>
                <a:latin typeface="Fedra Sans Pro Bold" panose="020B0804040000020004" pitchFamily="34" charset="0"/>
                <a:ea typeface="+mj-ea"/>
                <a:cs typeface="+mj-cs"/>
              </a:defRPr>
            </a:lvl1pPr>
          </a:lstStyle>
          <a:p>
            <a:r>
              <a:rPr lang="ru-RU" sz="1544" spc="44" dirty="0">
                <a:solidFill>
                  <a:srgbClr val="F34840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МИНИСТЕРСТВО ПРОМЫШЛЕННОСТИ </a:t>
            </a:r>
          </a:p>
          <a:p>
            <a:r>
              <a:rPr lang="ru-RU" sz="1544" spc="44" dirty="0">
                <a:solidFill>
                  <a:srgbClr val="F34840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И ТОРГОВЛИ НОВГОРОДСКОЙ ОБЛАСТИ</a:t>
            </a:r>
            <a:endParaRPr lang="ru-RU" sz="1544" spc="44" dirty="0">
              <a:solidFill>
                <a:srgbClr val="F348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bject 14">
            <a:extLst>
              <a:ext uri="{FF2B5EF4-FFF2-40B4-BE49-F238E27FC236}">
                <a16:creationId xmlns:a16="http://schemas.microsoft.com/office/drawing/2014/main" xmlns="" id="{A12309AA-4793-4E6F-B8AA-7A1288229703}"/>
              </a:ext>
            </a:extLst>
          </p:cNvPr>
          <p:cNvSpPr txBox="1">
            <a:spLocks/>
          </p:cNvSpPr>
          <p:nvPr/>
        </p:nvSpPr>
        <p:spPr>
          <a:xfrm>
            <a:off x="513372" y="1408072"/>
            <a:ext cx="9900750" cy="755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>
            <a:lvl1pPr>
              <a:defRPr sz="4350" b="1" i="0">
                <a:solidFill>
                  <a:schemeClr val="bg1"/>
                </a:solidFill>
                <a:latin typeface="Century Gothic"/>
                <a:ea typeface="+mj-ea"/>
                <a:cs typeface="Century Gothic"/>
              </a:defRPr>
            </a:lvl1pPr>
          </a:lstStyle>
          <a:p>
            <a:pPr marL="12700" algn="ctr">
              <a:spcBef>
                <a:spcPts val="130"/>
              </a:spcBef>
            </a:pPr>
            <a:r>
              <a:rPr lang="ru-RU" sz="2400" kern="0" spc="4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ПАКЕТ ДОКУМЕНТОВ </a:t>
            </a:r>
            <a:br>
              <a:rPr lang="ru-RU" sz="2400" kern="0" spc="4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kern="0" spc="4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СУБЪЕКТОВ РЕМЕСЛЕННОЙ ДЕЯТЕЛЬНОСТИ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A188B0DB-2E15-4AF9-9884-88C23990B6C7}"/>
              </a:ext>
            </a:extLst>
          </p:cNvPr>
          <p:cNvSpPr/>
          <p:nvPr/>
        </p:nvSpPr>
        <p:spPr>
          <a:xfrm>
            <a:off x="944096" y="2778121"/>
            <a:ext cx="9524567" cy="4712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1403"/>
              </a:lnSpc>
            </a:pPr>
            <a:endParaRPr lang="ru-RU" sz="1754" dirty="0">
              <a:solidFill>
                <a:schemeClr val="tx1"/>
              </a:solidFill>
            </a:endParaRPr>
          </a:p>
          <a:p>
            <a:pPr lvl="0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П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исьменное </a:t>
            </a:r>
            <a:r>
              <a:rPr lang="ru-RU" sz="1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Заявление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субъекта НХП по форме согласно Приложению № 2 к Порядку</a:t>
            </a:r>
            <a:endParaRPr lang="ru-RU" sz="1600" dirty="0">
              <a:solidFill>
                <a:schemeClr val="tx1"/>
              </a:solidFill>
            </a:endParaRPr>
          </a:p>
          <a:p>
            <a:pPr>
              <a:lnSpc>
                <a:spcPts val="1403"/>
              </a:lnSpc>
            </a:pPr>
            <a:endParaRPr lang="ru-RU" sz="1754" dirty="0">
              <a:solidFill>
                <a:srgbClr val="45536B"/>
              </a:solidFill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FF9916F9-B145-4ED0-95A9-F7A3D6E858BC}"/>
              </a:ext>
            </a:extLst>
          </p:cNvPr>
          <p:cNvSpPr/>
          <p:nvPr/>
        </p:nvSpPr>
        <p:spPr>
          <a:xfrm>
            <a:off x="944096" y="3694633"/>
            <a:ext cx="9524567" cy="5764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>
              <a:buFontTx/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 </a:t>
            </a:r>
            <a:r>
              <a:rPr lang="ru-RU" sz="1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Согласие 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 обработку персональных данных согласно приложению № 3 к Порядку</a:t>
            </a:r>
            <a:endParaRPr lang="ru-RU" sz="1754" dirty="0">
              <a:solidFill>
                <a:schemeClr val="tx1"/>
              </a:solidFill>
            </a:endParaRPr>
          </a:p>
        </p:txBody>
      </p: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xmlns="" id="{DCEE0B97-7EAC-46B6-B06F-3A64B97E9A33}"/>
              </a:ext>
            </a:extLst>
          </p:cNvPr>
          <p:cNvCxnSpPr/>
          <p:nvPr/>
        </p:nvCxnSpPr>
        <p:spPr>
          <a:xfrm>
            <a:off x="701464" y="1268760"/>
            <a:ext cx="10009832" cy="0"/>
          </a:xfrm>
          <a:prstGeom prst="line">
            <a:avLst/>
          </a:prstGeom>
          <a:noFill/>
          <a:ln w="38100" cap="flat" cmpd="sng" algn="ctr">
            <a:solidFill>
              <a:srgbClr val="F34840"/>
            </a:solidFill>
            <a:prstDash val="solid"/>
          </a:ln>
          <a:effectLst/>
        </p:spPr>
      </p:cxn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2DD9E92A-BAF5-47AA-9A9B-CE5CEE968436}"/>
              </a:ext>
            </a:extLst>
          </p:cNvPr>
          <p:cNvSpPr/>
          <p:nvPr/>
        </p:nvSpPr>
        <p:spPr>
          <a:xfrm>
            <a:off x="2394372" y="4609517"/>
            <a:ext cx="6807657" cy="6978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1403"/>
              </a:lnSpc>
            </a:pPr>
            <a:endParaRPr lang="ru-RU" sz="1754" dirty="0">
              <a:solidFill>
                <a:schemeClr val="tx1"/>
              </a:solidFill>
            </a:endParaRPr>
          </a:p>
          <a:p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вида ремесленной деятельности в соответствии </a:t>
            </a:r>
            <a:br>
              <a:rPr lang="ru-RU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с Перечнем видов ремесленной деятельности</a:t>
            </a:r>
            <a:endParaRPr lang="ru-RU" sz="12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ru-RU" sz="1600" dirty="0">
              <a:solidFill>
                <a:schemeClr val="tx1"/>
              </a:solidFill>
            </a:endParaRPr>
          </a:p>
          <a:p>
            <a:pPr>
              <a:lnSpc>
                <a:spcPts val="1403"/>
              </a:lnSpc>
            </a:pPr>
            <a:endParaRPr lang="ru-RU" sz="1754" dirty="0">
              <a:solidFill>
                <a:srgbClr val="45536B"/>
              </a:solidFill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A779EC60-BCAE-4163-B19D-E746D5B3B947}"/>
              </a:ext>
            </a:extLst>
          </p:cNvPr>
          <p:cNvSpPr/>
          <p:nvPr/>
        </p:nvSpPr>
        <p:spPr>
          <a:xfrm>
            <a:off x="3271724" y="5683522"/>
            <a:ext cx="5423347" cy="4712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1403"/>
              </a:lnSpc>
            </a:pPr>
            <a:endParaRPr lang="ru-RU" sz="1754" dirty="0">
              <a:solidFill>
                <a:schemeClr val="tx1"/>
              </a:solidFill>
            </a:endParaRPr>
          </a:p>
          <a:p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 изделий ремесленной деятельности</a:t>
            </a:r>
            <a:endParaRPr lang="ru-RU" sz="12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ru-RU" sz="1600" dirty="0">
              <a:solidFill>
                <a:schemeClr val="tx1"/>
              </a:solidFill>
            </a:endParaRPr>
          </a:p>
          <a:p>
            <a:pPr>
              <a:lnSpc>
                <a:spcPts val="1403"/>
              </a:lnSpc>
            </a:pPr>
            <a:endParaRPr lang="ru-RU" sz="1754" dirty="0">
              <a:solidFill>
                <a:srgbClr val="45536B"/>
              </a:solidFill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xmlns="" id="{9878FCB2-CFB1-4D5E-BF94-E45434A80F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988" y="4442722"/>
            <a:ext cx="1066546" cy="1031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68506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414501" y="216458"/>
            <a:ext cx="142853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4000" dirty="0">
                <a:solidFill>
                  <a:schemeClr val="bg2">
                    <a:lumMod val="75000"/>
                  </a:schemeClr>
                </a:solidFill>
              </a:rPr>
              <a:t>0</a:t>
            </a:r>
            <a:r>
              <a:rPr lang="ru-RU" altLang="ru-RU" sz="4000" dirty="0">
                <a:solidFill>
                  <a:srgbClr val="F34840"/>
                </a:solidFill>
              </a:rPr>
              <a:t>8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8098" y="290829"/>
            <a:ext cx="784296" cy="908601"/>
          </a:xfrm>
          <a:prstGeom prst="rect">
            <a:avLst/>
          </a:prstGeom>
        </p:spPr>
      </p:pic>
      <p:sp>
        <p:nvSpPr>
          <p:cNvPr id="35" name="Заголовок 1">
            <a:extLst>
              <a:ext uri="{FF2B5EF4-FFF2-40B4-BE49-F238E27FC236}">
                <a16:creationId xmlns:a16="http://schemas.microsoft.com/office/drawing/2014/main" xmlns="" id="{415C428C-F492-4373-BBBF-AC1593321D27}"/>
              </a:ext>
            </a:extLst>
          </p:cNvPr>
          <p:cNvSpPr txBox="1">
            <a:spLocks/>
          </p:cNvSpPr>
          <p:nvPr/>
        </p:nvSpPr>
        <p:spPr>
          <a:xfrm>
            <a:off x="4823141" y="723452"/>
            <a:ext cx="5115927" cy="294593"/>
          </a:xfrm>
          <a:prstGeom prst="rect">
            <a:avLst/>
          </a:prstGeom>
          <a:noFill/>
        </p:spPr>
        <p:txBody>
          <a:bodyPr vert="horz" lIns="100838" tIns="50419" rIns="100838" bIns="50419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rgbClr val="002060"/>
                </a:solidFill>
                <a:latin typeface="Fedra Sans Pro Bold" panose="020B0804040000020004" pitchFamily="34" charset="0"/>
                <a:ea typeface="+mj-ea"/>
                <a:cs typeface="+mj-cs"/>
              </a:defRPr>
            </a:lvl1pPr>
          </a:lstStyle>
          <a:p>
            <a:r>
              <a:rPr lang="ru-RU" sz="1544" spc="44" dirty="0">
                <a:solidFill>
                  <a:srgbClr val="F34840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МИНИСТЕРСТВО ПРОМЫШЛЕННОСТИ </a:t>
            </a:r>
          </a:p>
          <a:p>
            <a:r>
              <a:rPr lang="ru-RU" sz="1544" spc="44" dirty="0">
                <a:solidFill>
                  <a:srgbClr val="F34840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И ТОРГОВЛИ НОВГОРОДСКОЙ ОБЛАСТИ</a:t>
            </a:r>
            <a:endParaRPr lang="ru-RU" sz="1544" spc="44" dirty="0">
              <a:solidFill>
                <a:srgbClr val="F348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bject 14">
            <a:extLst>
              <a:ext uri="{FF2B5EF4-FFF2-40B4-BE49-F238E27FC236}">
                <a16:creationId xmlns:a16="http://schemas.microsoft.com/office/drawing/2014/main" xmlns="" id="{A12309AA-4793-4E6F-B8AA-7A1288229703}"/>
              </a:ext>
            </a:extLst>
          </p:cNvPr>
          <p:cNvSpPr txBox="1">
            <a:spLocks/>
          </p:cNvSpPr>
          <p:nvPr/>
        </p:nvSpPr>
        <p:spPr>
          <a:xfrm>
            <a:off x="1494273" y="1478212"/>
            <a:ext cx="7810404" cy="38600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>
            <a:lvl1pPr>
              <a:defRPr sz="4350" b="1" i="0">
                <a:solidFill>
                  <a:schemeClr val="bg1"/>
                </a:solidFill>
                <a:latin typeface="Century Gothic"/>
                <a:ea typeface="+mj-ea"/>
                <a:cs typeface="Century Gothic"/>
              </a:defRPr>
            </a:lvl1pPr>
          </a:lstStyle>
          <a:p>
            <a:pPr marL="12700" algn="ctr">
              <a:spcBef>
                <a:spcPts val="130"/>
              </a:spcBef>
            </a:pPr>
            <a:r>
              <a:rPr lang="ru-RU" sz="2400" kern="0" spc="4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ПАКЕТ ДОКУМЕНТОВ ДЛЯ СУБЪЕКТОВ НХП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4CC4779D-9E94-4F67-A435-0E8DAECB5C42}"/>
              </a:ext>
            </a:extLst>
          </p:cNvPr>
          <p:cNvSpPr/>
          <p:nvPr/>
        </p:nvSpPr>
        <p:spPr>
          <a:xfrm>
            <a:off x="701464" y="2499557"/>
            <a:ext cx="9524567" cy="7923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>
              <a:buFontTx/>
              <a:buNone/>
            </a:pPr>
            <a:r>
              <a:rPr lang="ru-RU" sz="1754" dirty="0">
                <a:solidFill>
                  <a:srgbClr val="C00000"/>
                </a:solidFill>
              </a:rPr>
              <a:t>2</a:t>
            </a:r>
            <a:r>
              <a:rPr lang="ru-RU" sz="18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Выписка из ЕГРЮЛ / ЕГРИП, выданная не позднее чем за 30 календарных дней до даты направления заявления</a:t>
            </a:r>
            <a:endParaRPr lang="ru-RU" sz="1754" dirty="0">
              <a:solidFill>
                <a:srgbClr val="C00000"/>
              </a:solidFill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CB81DBFE-78F8-4383-BC60-115D56D7CFFD}"/>
              </a:ext>
            </a:extLst>
          </p:cNvPr>
          <p:cNvSpPr/>
          <p:nvPr/>
        </p:nvSpPr>
        <p:spPr>
          <a:xfrm>
            <a:off x="943157" y="3378546"/>
            <a:ext cx="9750243" cy="10697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403"/>
              </a:lnSpc>
            </a:pPr>
            <a:endParaRPr lang="ru-RU" sz="1754" dirty="0">
              <a:solidFill>
                <a:srgbClr val="C00000"/>
              </a:solidFill>
            </a:endParaRPr>
          </a:p>
          <a:p>
            <a:pPr lvl="0"/>
            <a:r>
              <a:rPr lang="ru-RU" sz="18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3. Копии форм федерального государственного статистического наблюдения за предыдущий период, подтверждающие, что в объеме отгруженных товаров собственного производства изделия НХП или изделия ремесленной деятельности составляют не менее 50 % </a:t>
            </a:r>
            <a:endParaRPr lang="ru-RU" sz="1754" dirty="0">
              <a:solidFill>
                <a:srgbClr val="C00000"/>
              </a:solidFill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A188B0DB-2E15-4AF9-9884-88C23990B6C7}"/>
              </a:ext>
            </a:extLst>
          </p:cNvPr>
          <p:cNvSpPr/>
          <p:nvPr/>
        </p:nvSpPr>
        <p:spPr>
          <a:xfrm>
            <a:off x="198128" y="1950417"/>
            <a:ext cx="10495272" cy="4712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1403"/>
              </a:lnSpc>
            </a:pPr>
            <a:endParaRPr lang="ru-RU" sz="1754" dirty="0">
              <a:solidFill>
                <a:schemeClr val="tx1"/>
              </a:solidFill>
            </a:endParaRPr>
          </a:p>
          <a:p>
            <a:pPr lvl="0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П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исьменное </a:t>
            </a:r>
            <a:r>
              <a:rPr lang="ru-RU" sz="1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Заявление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субъекта НХП по форме согласно Приложению № 2 к Порядку</a:t>
            </a:r>
            <a:endParaRPr lang="ru-RU" sz="1600" dirty="0">
              <a:solidFill>
                <a:schemeClr val="tx1"/>
              </a:solidFill>
            </a:endParaRPr>
          </a:p>
          <a:p>
            <a:pPr>
              <a:lnSpc>
                <a:spcPts val="1403"/>
              </a:lnSpc>
            </a:pPr>
            <a:endParaRPr lang="ru-RU" sz="1754" dirty="0">
              <a:solidFill>
                <a:srgbClr val="45536B"/>
              </a:solidFill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C09F7730-6A8F-440B-BE47-F1E955F71C44}"/>
              </a:ext>
            </a:extLst>
          </p:cNvPr>
          <p:cNvSpPr/>
          <p:nvPr/>
        </p:nvSpPr>
        <p:spPr>
          <a:xfrm>
            <a:off x="1080936" y="4592008"/>
            <a:ext cx="9524567" cy="11591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4. Копии выписок из протоколов заседаний </a:t>
            </a:r>
            <a:r>
              <a:rPr lang="ru-RU" sz="1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областного художественного экспертного совета </a:t>
            </a:r>
          </a:p>
          <a:p>
            <a:r>
              <a:rPr lang="ru-RU" sz="1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 народным художественным промыслам с</a:t>
            </a:r>
            <a:r>
              <a:rPr lang="ru-RU" sz="18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результатами экспертизы и перечнем изделий, </a:t>
            </a:r>
          </a:p>
          <a:p>
            <a:r>
              <a:rPr lang="ru-RU" sz="18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отнесенных к изделиям народных художественных промыслов</a:t>
            </a:r>
            <a:endParaRPr lang="ru-RU" sz="1400" dirty="0">
              <a:solidFill>
                <a:srgbClr val="C00000"/>
              </a:solidFill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FF9916F9-B145-4ED0-95A9-F7A3D6E858BC}"/>
              </a:ext>
            </a:extLst>
          </p:cNvPr>
          <p:cNvSpPr/>
          <p:nvPr/>
        </p:nvSpPr>
        <p:spPr>
          <a:xfrm>
            <a:off x="683480" y="6005867"/>
            <a:ext cx="9524567" cy="5764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>
              <a:buFontTx/>
              <a:buNone/>
            </a:pPr>
            <a:r>
              <a:rPr lang="ru-RU" sz="1754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1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Согласие 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 обработку персональных данных согласно приложению № 3 к Порядку</a:t>
            </a:r>
            <a:endParaRPr lang="ru-RU" sz="1754" dirty="0">
              <a:solidFill>
                <a:schemeClr val="tx1"/>
              </a:solidFill>
            </a:endParaRPr>
          </a:p>
        </p:txBody>
      </p: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xmlns="" id="{DCEE0B97-7EAC-46B6-B06F-3A64B97E9A33}"/>
              </a:ext>
            </a:extLst>
          </p:cNvPr>
          <p:cNvCxnSpPr/>
          <p:nvPr/>
        </p:nvCxnSpPr>
        <p:spPr>
          <a:xfrm>
            <a:off x="701464" y="1268760"/>
            <a:ext cx="10009832" cy="0"/>
          </a:xfrm>
          <a:prstGeom prst="line">
            <a:avLst/>
          </a:prstGeom>
          <a:noFill/>
          <a:ln w="38100" cap="flat" cmpd="sng" algn="ctr">
            <a:solidFill>
              <a:srgbClr val="F34840"/>
            </a:solidFill>
            <a:prstDash val="solid"/>
          </a:ln>
          <a:effectLst/>
        </p:spPr>
      </p:cxnSp>
      <p:pic>
        <p:nvPicPr>
          <p:cNvPr id="13" name="Picture 2">
            <a:extLst>
              <a:ext uri="{FF2B5EF4-FFF2-40B4-BE49-F238E27FC236}">
                <a16:creationId xmlns:a16="http://schemas.microsoft.com/office/drawing/2014/main" xmlns="" id="{2426D5DD-EAD4-47DD-9E72-5D6CFB6ADB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56" y="4637288"/>
            <a:ext cx="1066546" cy="1031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12552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8098" y="290829"/>
            <a:ext cx="784296" cy="908601"/>
          </a:xfrm>
          <a:prstGeom prst="rect">
            <a:avLst/>
          </a:prstGeom>
        </p:spPr>
      </p:pic>
      <p:sp>
        <p:nvSpPr>
          <p:cNvPr id="35" name="Заголовок 1">
            <a:extLst>
              <a:ext uri="{FF2B5EF4-FFF2-40B4-BE49-F238E27FC236}">
                <a16:creationId xmlns:a16="http://schemas.microsoft.com/office/drawing/2014/main" xmlns="" id="{415C428C-F492-4373-BBBF-AC1593321D27}"/>
              </a:ext>
            </a:extLst>
          </p:cNvPr>
          <p:cNvSpPr txBox="1">
            <a:spLocks/>
          </p:cNvSpPr>
          <p:nvPr/>
        </p:nvSpPr>
        <p:spPr>
          <a:xfrm>
            <a:off x="4823141" y="723452"/>
            <a:ext cx="5115927" cy="294593"/>
          </a:xfrm>
          <a:prstGeom prst="rect">
            <a:avLst/>
          </a:prstGeom>
          <a:noFill/>
        </p:spPr>
        <p:txBody>
          <a:bodyPr vert="horz" lIns="100838" tIns="50419" rIns="100838" bIns="50419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rgbClr val="002060"/>
                </a:solidFill>
                <a:latin typeface="Fedra Sans Pro Bold" panose="020B0804040000020004" pitchFamily="34" charset="0"/>
                <a:ea typeface="+mj-ea"/>
                <a:cs typeface="+mj-cs"/>
              </a:defRPr>
            </a:lvl1pPr>
          </a:lstStyle>
          <a:p>
            <a:r>
              <a:rPr lang="ru-RU" sz="1544" spc="44" dirty="0">
                <a:solidFill>
                  <a:srgbClr val="F34840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МИНИСТЕРСТВО ПРОМЫШЛЕННОСТИ </a:t>
            </a:r>
          </a:p>
          <a:p>
            <a:r>
              <a:rPr lang="ru-RU" sz="1544" spc="44" dirty="0">
                <a:solidFill>
                  <a:srgbClr val="F34840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И ТОРГОВЛИ НОВГОРОДСКОЙ ОБЛАСТИ</a:t>
            </a:r>
            <a:endParaRPr lang="ru-RU" sz="1544" spc="44" dirty="0">
              <a:solidFill>
                <a:srgbClr val="F348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B9BCDC56-DFD0-414E-A1BE-8A737662E6B2}"/>
              </a:ext>
            </a:extLst>
          </p:cNvPr>
          <p:cNvCxnSpPr/>
          <p:nvPr/>
        </p:nvCxnSpPr>
        <p:spPr>
          <a:xfrm>
            <a:off x="701464" y="1268760"/>
            <a:ext cx="10009832" cy="0"/>
          </a:xfrm>
          <a:prstGeom prst="line">
            <a:avLst/>
          </a:prstGeom>
          <a:noFill/>
          <a:ln w="38100" cap="flat" cmpd="sng" algn="ctr">
            <a:solidFill>
              <a:srgbClr val="F34840"/>
            </a:solidFill>
            <a:prstDash val="solid"/>
          </a:ln>
          <a:effectLst/>
        </p:spPr>
      </p:cxn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C7353F01-6F82-4F7B-B057-D7664BEDEEBF}"/>
              </a:ext>
            </a:extLst>
          </p:cNvPr>
          <p:cNvSpPr/>
          <p:nvPr/>
        </p:nvSpPr>
        <p:spPr>
          <a:xfrm>
            <a:off x="306140" y="1528115"/>
            <a:ext cx="10244556" cy="940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1754"/>
              </a:lnSpc>
            </a:pPr>
            <a:r>
              <a:rPr lang="ru-RU" sz="1930" dirty="0">
                <a:solidFill>
                  <a:srgbClr val="45536B"/>
                </a:solidFill>
                <a:cs typeface="Arial" panose="020B0604020202020204" pitchFamily="34" charset="0"/>
              </a:rPr>
              <a:t>Постановление Правительства Новгородской области от 07.10.2016 № 357 </a:t>
            </a:r>
            <a:br>
              <a:rPr lang="ru-RU" sz="1930" dirty="0">
                <a:solidFill>
                  <a:srgbClr val="45536B"/>
                </a:solidFill>
                <a:cs typeface="Arial" panose="020B0604020202020204" pitchFamily="34" charset="0"/>
              </a:rPr>
            </a:br>
            <a:r>
              <a:rPr lang="ru-RU" sz="1930" dirty="0">
                <a:solidFill>
                  <a:srgbClr val="45536B"/>
                </a:solidFill>
                <a:cs typeface="Arial" panose="020B0604020202020204" pitchFamily="34" charset="0"/>
              </a:rPr>
              <a:t>«Об утверждении перечня видов ремесленной деятельности в Новгородской области»</a:t>
            </a:r>
            <a:endParaRPr lang="ru-RU" sz="1930" dirty="0">
              <a:solidFill>
                <a:srgbClr val="45536B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95F874E9-8FC2-4138-9E2B-C85A6EC8D958}"/>
              </a:ext>
            </a:extLst>
          </p:cNvPr>
          <p:cNvSpPr txBox="1"/>
          <p:nvPr/>
        </p:nvSpPr>
        <p:spPr>
          <a:xfrm>
            <a:off x="1242244" y="2367147"/>
            <a:ext cx="89102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i="0" u="none" strike="noStrike" baseline="-25000" dirty="0">
                <a:solidFill>
                  <a:srgbClr val="000000"/>
                </a:solidFill>
                <a:latin typeface="Times New Roman" panose="02020603050405020304" pitchFamily="18" charset="0"/>
              </a:rPr>
              <a:t>ПЕРЕЧЕНЬ 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Times New Roman" panose="02020603050405020304" pitchFamily="18" charset="0"/>
              </a:rPr>
              <a:t>видов ремесленной деятельности</a:t>
            </a:r>
            <a:endParaRPr lang="ru-RU" sz="2800" dirty="0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553B97AB-67E5-4CD5-ADCE-AE4D1F5D83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0132996"/>
              </p:ext>
            </p:extLst>
          </p:nvPr>
        </p:nvGraphicFramePr>
        <p:xfrm>
          <a:off x="63926" y="2978988"/>
          <a:ext cx="10486770" cy="44179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5518">
                  <a:extLst>
                    <a:ext uri="{9D8B030D-6E8A-4147-A177-3AD203B41FA5}">
                      <a16:colId xmlns:a16="http://schemas.microsoft.com/office/drawing/2014/main" xmlns="" val="3267794169"/>
                    </a:ext>
                  </a:extLst>
                </a:gridCol>
                <a:gridCol w="5669324">
                  <a:extLst>
                    <a:ext uri="{9D8B030D-6E8A-4147-A177-3AD203B41FA5}">
                      <a16:colId xmlns:a16="http://schemas.microsoft.com/office/drawing/2014/main" xmlns="" val="1345827757"/>
                    </a:ext>
                  </a:extLst>
                </a:gridCol>
                <a:gridCol w="968697">
                  <a:extLst>
                    <a:ext uri="{9D8B030D-6E8A-4147-A177-3AD203B41FA5}">
                      <a16:colId xmlns:a16="http://schemas.microsoft.com/office/drawing/2014/main" xmlns="" val="2415091220"/>
                    </a:ext>
                  </a:extLst>
                </a:gridCol>
                <a:gridCol w="3323231">
                  <a:extLst>
                    <a:ext uri="{9D8B030D-6E8A-4147-A177-3AD203B41FA5}">
                      <a16:colId xmlns:a16="http://schemas.microsoft.com/office/drawing/2014/main" xmlns="" val="2253488869"/>
                    </a:ext>
                  </a:extLst>
                </a:gridCol>
              </a:tblGrid>
              <a:tr h="934321">
                <a:tc rowSpan="2"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№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п/п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57" marR="32957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endParaRPr lang="ru-RU" sz="1600" dirty="0">
                        <a:effectLst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Наименование вида ремесленной деятельности</a:t>
                      </a:r>
                      <a:endParaRPr lang="ru-RU" sz="1200" dirty="0">
                        <a:effectLst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57" marR="32957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endParaRPr lang="ru-RU" sz="1800" dirty="0">
                        <a:effectLst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</a:rPr>
                        <a:t>Вид экономической деятельности по ОКВЭД ОК 029-2014</a:t>
                      </a:r>
                      <a:endParaRPr lang="ru-RU" sz="1400" dirty="0">
                        <a:effectLst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57" marR="3295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55802318"/>
                  </a:ext>
                </a:extLst>
              </a:tr>
              <a:tr h="47425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</a:rPr>
                        <a:t>номер</a:t>
                      </a:r>
                      <a:endParaRPr lang="ru-RU" sz="1400" dirty="0">
                        <a:effectLst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</a:rPr>
                        <a:t>кода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57" marR="329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наименование кода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57" marR="32957" marT="0" marB="0"/>
                </a:tc>
                <a:extLst>
                  <a:ext uri="{0D108BD9-81ED-4DB2-BD59-A6C34878D82A}">
                    <a16:rowId xmlns:a16="http://schemas.microsoft.com/office/drawing/2014/main" xmlns="" val="2393795841"/>
                  </a:ext>
                </a:extLst>
              </a:tr>
              <a:tr h="461548">
                <a:tc rowSpan="3"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1.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57" marR="32957" marT="0" marB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Ткачество, лоскутное шитье, изготовление </a:t>
                      </a:r>
                      <a:r>
                        <a:rPr lang="ru-RU" sz="1600">
                          <a:effectLst/>
                        </a:rPr>
                        <a:t>строчевышетых</a:t>
                      </a:r>
                      <a:r>
                        <a:rPr lang="ru-RU" sz="1600" dirty="0">
                          <a:effectLst/>
                        </a:rPr>
                        <a:t> изделий и ручная вышивка, роспись по тканям, изготовление авторской одежды, валяние из шерсти, скорняжное дело, шорное дело, изготовление обуви по индивидуальному заказу</a:t>
                      </a:r>
                      <a:endParaRPr lang="ru-RU" sz="1200" dirty="0">
                        <a:effectLst/>
                      </a:endParaRP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57" marR="3295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</a:rPr>
                        <a:t>13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57" marR="3295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</a:rPr>
                        <a:t>производство текстильных изделий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57" marR="32957" marT="0" marB="0"/>
                </a:tc>
                <a:extLst>
                  <a:ext uri="{0D108BD9-81ED-4DB2-BD59-A6C34878D82A}">
                    <a16:rowId xmlns:a16="http://schemas.microsoft.com/office/drawing/2014/main" xmlns="" val="256853471"/>
                  </a:ext>
                </a:extLst>
              </a:tr>
              <a:tr h="2863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</a:rPr>
                        <a:t>14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57" marR="3295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</a:rPr>
                        <a:t>производство одежды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57" marR="32957" marT="0" marB="0"/>
                </a:tc>
                <a:extLst>
                  <a:ext uri="{0D108BD9-81ED-4DB2-BD59-A6C34878D82A}">
                    <a16:rowId xmlns:a16="http://schemas.microsoft.com/office/drawing/2014/main" xmlns="" val="3088812366"/>
                  </a:ext>
                </a:extLst>
              </a:tr>
              <a:tr h="5166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15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57" marR="3295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</a:rPr>
                        <a:t>производство кожи и изделий из кожи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57" marR="32957" marT="0" marB="0"/>
                </a:tc>
                <a:extLst>
                  <a:ext uri="{0D108BD9-81ED-4DB2-BD59-A6C34878D82A}">
                    <a16:rowId xmlns:a16="http://schemas.microsoft.com/office/drawing/2014/main" xmlns="" val="1867255175"/>
                  </a:ext>
                </a:extLst>
              </a:tr>
              <a:tr h="1744874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57" marR="3295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Бондарное дело, деревянное зодчество, художественная обработка дерева и других растительных материалов, в том числе производство токарных изделий с росписью, изделий из различных пород дерева с резьбой, </a:t>
                      </a:r>
                      <a:r>
                        <a:rPr lang="ru-RU" sz="1600" dirty="0" err="1">
                          <a:effectLst/>
                        </a:rPr>
                        <a:t>игодрустацией</a:t>
                      </a:r>
                      <a:r>
                        <a:rPr lang="ru-RU" sz="1600" dirty="0">
                          <a:effectLst/>
                        </a:rPr>
                        <a:t> и выжиганием, изделии из бересты, лозы, ивы, соломки, пробки, злаковых растений с применением техники плетения, склеивания и комбинированной техники</a:t>
                      </a:r>
                      <a:endParaRPr lang="ru-RU" sz="1200" dirty="0">
                        <a:effectLst/>
                      </a:endParaRP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57" marR="3295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16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57" marR="3295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</a:rPr>
                        <a:t>обработка древесины и производство изделий из дерева и пробки, кроме мебели, производство изделий из соломки и материалов для плетения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57" marR="32957" marT="0" marB="0"/>
                </a:tc>
                <a:extLst>
                  <a:ext uri="{0D108BD9-81ED-4DB2-BD59-A6C34878D82A}">
                    <a16:rowId xmlns:a16="http://schemas.microsoft.com/office/drawing/2014/main" xmlns="" val="3705186858"/>
                  </a:ext>
                </a:extLst>
              </a:tr>
            </a:tbl>
          </a:graphicData>
        </a:graphic>
      </p:graphicFrame>
      <p:sp>
        <p:nvSpPr>
          <p:cNvPr id="9" name="Text Box 4">
            <a:extLst>
              <a:ext uri="{FF2B5EF4-FFF2-40B4-BE49-F238E27FC236}">
                <a16:creationId xmlns:a16="http://schemas.microsoft.com/office/drawing/2014/main" xmlns="" id="{E86CDE12-68DD-CA34-7EEA-9CA620CF9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501" y="216458"/>
            <a:ext cx="142853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4000" dirty="0">
                <a:solidFill>
                  <a:schemeClr val="bg2">
                    <a:lumMod val="75000"/>
                  </a:schemeClr>
                </a:solidFill>
              </a:rPr>
              <a:t>0</a:t>
            </a:r>
            <a:r>
              <a:rPr lang="ru-RU" altLang="ru-RU" sz="4000" dirty="0">
                <a:solidFill>
                  <a:srgbClr val="F34840"/>
                </a:solidFill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26798554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8098" y="290829"/>
            <a:ext cx="784296" cy="908601"/>
          </a:xfrm>
          <a:prstGeom prst="rect">
            <a:avLst/>
          </a:prstGeom>
        </p:spPr>
      </p:pic>
      <p:sp>
        <p:nvSpPr>
          <p:cNvPr id="35" name="Заголовок 1">
            <a:extLst>
              <a:ext uri="{FF2B5EF4-FFF2-40B4-BE49-F238E27FC236}">
                <a16:creationId xmlns:a16="http://schemas.microsoft.com/office/drawing/2014/main" xmlns="" id="{415C428C-F492-4373-BBBF-AC1593321D27}"/>
              </a:ext>
            </a:extLst>
          </p:cNvPr>
          <p:cNvSpPr txBox="1">
            <a:spLocks/>
          </p:cNvSpPr>
          <p:nvPr/>
        </p:nvSpPr>
        <p:spPr>
          <a:xfrm>
            <a:off x="4823141" y="723452"/>
            <a:ext cx="5115927" cy="294593"/>
          </a:xfrm>
          <a:prstGeom prst="rect">
            <a:avLst/>
          </a:prstGeom>
          <a:noFill/>
        </p:spPr>
        <p:txBody>
          <a:bodyPr vert="horz" lIns="100838" tIns="50419" rIns="100838" bIns="50419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rgbClr val="002060"/>
                </a:solidFill>
                <a:latin typeface="Fedra Sans Pro Bold" panose="020B0804040000020004" pitchFamily="34" charset="0"/>
                <a:ea typeface="+mj-ea"/>
                <a:cs typeface="+mj-cs"/>
              </a:defRPr>
            </a:lvl1pPr>
          </a:lstStyle>
          <a:p>
            <a:r>
              <a:rPr lang="ru-RU" sz="1544" spc="44" dirty="0">
                <a:solidFill>
                  <a:srgbClr val="F34840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МИНИСТЕРСТВО ПРОМЫШЛЕННОСТИ </a:t>
            </a:r>
          </a:p>
          <a:p>
            <a:r>
              <a:rPr lang="ru-RU" sz="1544" spc="44" dirty="0">
                <a:solidFill>
                  <a:srgbClr val="F34840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И ТОРГОВЛИ НОВГОРОДСКОЙ ОБЛАСТИ</a:t>
            </a:r>
            <a:endParaRPr lang="ru-RU" sz="1544" spc="44" dirty="0">
              <a:solidFill>
                <a:srgbClr val="F348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B9BCDC56-DFD0-414E-A1BE-8A737662E6B2}"/>
              </a:ext>
            </a:extLst>
          </p:cNvPr>
          <p:cNvCxnSpPr/>
          <p:nvPr/>
        </p:nvCxnSpPr>
        <p:spPr>
          <a:xfrm>
            <a:off x="701464" y="1268760"/>
            <a:ext cx="10009832" cy="0"/>
          </a:xfrm>
          <a:prstGeom prst="line">
            <a:avLst/>
          </a:prstGeom>
          <a:noFill/>
          <a:ln w="38100" cap="flat" cmpd="sng" algn="ctr">
            <a:solidFill>
              <a:srgbClr val="F34840"/>
            </a:solidFill>
            <a:prstDash val="solid"/>
          </a:ln>
          <a:effectLst/>
        </p:spPr>
      </p:cxnSp>
      <p:sp>
        <p:nvSpPr>
          <p:cNvPr id="15" name="Text Box 4">
            <a:extLst>
              <a:ext uri="{FF2B5EF4-FFF2-40B4-BE49-F238E27FC236}">
                <a16:creationId xmlns:a16="http://schemas.microsoft.com/office/drawing/2014/main" xmlns="" id="{66D4AF54-FD3F-4F0D-B5B5-0310C38743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373" y="165864"/>
            <a:ext cx="142853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4000" dirty="0">
                <a:solidFill>
                  <a:srgbClr val="F34840"/>
                </a:solidFill>
              </a:rPr>
              <a:t>10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95F874E9-8FC2-4138-9E2B-C85A6EC8D958}"/>
              </a:ext>
            </a:extLst>
          </p:cNvPr>
          <p:cNvSpPr txBox="1"/>
          <p:nvPr/>
        </p:nvSpPr>
        <p:spPr>
          <a:xfrm>
            <a:off x="1242244" y="2367147"/>
            <a:ext cx="89102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i="0" u="none" strike="noStrike" baseline="-25000" dirty="0">
                <a:solidFill>
                  <a:srgbClr val="000000"/>
                </a:solidFill>
                <a:latin typeface="Times New Roman" panose="02020603050405020304" pitchFamily="18" charset="0"/>
              </a:rPr>
              <a:t>ПЕРЕЧЕНЬ 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Times New Roman" panose="02020603050405020304" pitchFamily="18" charset="0"/>
              </a:rPr>
              <a:t>видов ремесленной деятельности</a:t>
            </a:r>
            <a:endParaRPr lang="ru-RU" sz="2800" dirty="0"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8973913E-0DEF-40DE-A5F8-C2BFBB08D7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4860017"/>
              </p:ext>
            </p:extLst>
          </p:nvPr>
        </p:nvGraphicFramePr>
        <p:xfrm>
          <a:off x="71353" y="2989337"/>
          <a:ext cx="10550694" cy="42605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38843">
                  <a:extLst>
                    <a:ext uri="{9D8B030D-6E8A-4147-A177-3AD203B41FA5}">
                      <a16:colId xmlns:a16="http://schemas.microsoft.com/office/drawing/2014/main" xmlns="" val="3658427772"/>
                    </a:ext>
                  </a:extLst>
                </a:gridCol>
                <a:gridCol w="4212468">
                  <a:extLst>
                    <a:ext uri="{9D8B030D-6E8A-4147-A177-3AD203B41FA5}">
                      <a16:colId xmlns:a16="http://schemas.microsoft.com/office/drawing/2014/main" xmlns="" val="86165760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xmlns="" val="1605782080"/>
                    </a:ext>
                  </a:extLst>
                </a:gridCol>
                <a:gridCol w="4303239">
                  <a:extLst>
                    <a:ext uri="{9D8B030D-6E8A-4147-A177-3AD203B41FA5}">
                      <a16:colId xmlns:a16="http://schemas.microsoft.com/office/drawing/2014/main" xmlns="" val="3182313813"/>
                    </a:ext>
                  </a:extLst>
                </a:gridCol>
              </a:tblGrid>
              <a:tr h="587080">
                <a:tc rowSpan="2"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№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п/п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67" marR="43967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Наименование вида ремесленной деятельности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67" marR="43967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Вид экономической деятельности по ОКВЭД </a:t>
                      </a:r>
                      <a:br>
                        <a:rPr lang="ru-RU" sz="1600" dirty="0">
                          <a:effectLst/>
                        </a:rPr>
                      </a:br>
                      <a:r>
                        <a:rPr lang="ru-RU" sz="1600" dirty="0">
                          <a:effectLst/>
                        </a:rPr>
                        <a:t>ОК 029-2014</a:t>
                      </a:r>
                      <a:endParaRPr lang="ru-RU" sz="1200" dirty="0">
                        <a:effectLst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67" marR="4396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91556173"/>
                  </a:ext>
                </a:extLst>
              </a:tr>
              <a:tr h="2939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номер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кода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67" marR="439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наименование кода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67" marR="43967" marT="0" marB="0"/>
                </a:tc>
                <a:extLst>
                  <a:ext uri="{0D108BD9-81ED-4DB2-BD59-A6C34878D82A}">
                    <a16:rowId xmlns:a16="http://schemas.microsoft.com/office/drawing/2014/main" xmlns="" val="3328023821"/>
                  </a:ext>
                </a:extLst>
              </a:tr>
              <a:tr h="888780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67" marR="439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Стеклодувное дело, производство изделий из стекла с использованием ручной росписи, гравировки и иных способов ручного декорирования</a:t>
                      </a:r>
                      <a:endParaRPr lang="ru-RU" sz="1200" dirty="0">
                        <a:effectLst/>
                      </a:endParaRP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67" marR="439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23.1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67" marR="439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производство стекла и изделий из стекла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67" marR="43967" marT="0" marB="0"/>
                </a:tc>
                <a:extLst>
                  <a:ext uri="{0D108BD9-81ED-4DB2-BD59-A6C34878D82A}">
                    <a16:rowId xmlns:a16="http://schemas.microsoft.com/office/drawing/2014/main" xmlns="" val="3791281222"/>
                  </a:ext>
                </a:extLst>
              </a:tr>
              <a:tr h="1273060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67" marR="439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Гончарное дело, изготовление гончарных, майоликовых, шамотных изделий с ручной росписью, лепкой, гравировкой, изготов­ление изделий из керамики, изготовление фарфоровых изделии с ручным декорированием</a:t>
                      </a:r>
                      <a:endParaRPr lang="ru-RU" sz="1200" dirty="0">
                        <a:effectLst/>
                      </a:endParaRP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67" marR="439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23.4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67" marR="439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производство прочих фарфоровых и керами­ческих изделий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67" marR="43967" marT="0" marB="0"/>
                </a:tc>
                <a:extLst>
                  <a:ext uri="{0D108BD9-81ED-4DB2-BD59-A6C34878D82A}">
                    <a16:rowId xmlns:a16="http://schemas.microsoft.com/office/drawing/2014/main" xmlns="" val="1399291054"/>
                  </a:ext>
                </a:extLst>
              </a:tr>
              <a:tr h="521944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67" marR="439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Ценинное дело (изготовление изразцов)</a:t>
                      </a:r>
                      <a:endParaRPr lang="ru-RU" sz="1200">
                        <a:effectLst/>
                      </a:endParaRP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67" marR="439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23.31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67" marR="439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производство керами­ческих плит и плиток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67" marR="43967" marT="0" marB="0"/>
                </a:tc>
                <a:extLst>
                  <a:ext uri="{0D108BD9-81ED-4DB2-BD59-A6C34878D82A}">
                    <a16:rowId xmlns:a16="http://schemas.microsoft.com/office/drawing/2014/main" xmlns="" val="3091634511"/>
                  </a:ext>
                </a:extLst>
              </a:tr>
            </a:tbl>
          </a:graphicData>
        </a:graphic>
      </p:graphicFrame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50913FF5-761B-DAF7-12F9-38366FC3D91F}"/>
              </a:ext>
            </a:extLst>
          </p:cNvPr>
          <p:cNvSpPr/>
          <p:nvPr/>
        </p:nvSpPr>
        <p:spPr>
          <a:xfrm>
            <a:off x="306140" y="1528115"/>
            <a:ext cx="10244556" cy="940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1754"/>
              </a:lnSpc>
            </a:pPr>
            <a:r>
              <a:rPr lang="ru-RU" sz="1930" dirty="0">
                <a:solidFill>
                  <a:srgbClr val="45536B"/>
                </a:solidFill>
                <a:cs typeface="Arial" panose="020B0604020202020204" pitchFamily="34" charset="0"/>
              </a:rPr>
              <a:t>Постановление Правительства Новгородской области от 07.10.2016 № 357 </a:t>
            </a:r>
            <a:br>
              <a:rPr lang="ru-RU" sz="1930" dirty="0">
                <a:solidFill>
                  <a:srgbClr val="45536B"/>
                </a:solidFill>
                <a:cs typeface="Arial" panose="020B0604020202020204" pitchFamily="34" charset="0"/>
              </a:rPr>
            </a:br>
            <a:r>
              <a:rPr lang="ru-RU" sz="1930" dirty="0">
                <a:solidFill>
                  <a:srgbClr val="45536B"/>
                </a:solidFill>
                <a:cs typeface="Arial" panose="020B0604020202020204" pitchFamily="34" charset="0"/>
              </a:rPr>
              <a:t>«Об утверждении перечня видов ремесленной деятельности в Новгородской области»</a:t>
            </a:r>
            <a:endParaRPr lang="ru-RU" sz="1930" dirty="0">
              <a:solidFill>
                <a:srgbClr val="4553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43350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8098" y="290829"/>
            <a:ext cx="784296" cy="908601"/>
          </a:xfrm>
          <a:prstGeom prst="rect">
            <a:avLst/>
          </a:prstGeom>
        </p:spPr>
      </p:pic>
      <p:sp>
        <p:nvSpPr>
          <p:cNvPr id="35" name="Заголовок 1">
            <a:extLst>
              <a:ext uri="{FF2B5EF4-FFF2-40B4-BE49-F238E27FC236}">
                <a16:creationId xmlns:a16="http://schemas.microsoft.com/office/drawing/2014/main" xmlns="" id="{415C428C-F492-4373-BBBF-AC1593321D27}"/>
              </a:ext>
            </a:extLst>
          </p:cNvPr>
          <p:cNvSpPr txBox="1">
            <a:spLocks/>
          </p:cNvSpPr>
          <p:nvPr/>
        </p:nvSpPr>
        <p:spPr>
          <a:xfrm>
            <a:off x="4823141" y="723452"/>
            <a:ext cx="5115927" cy="294593"/>
          </a:xfrm>
          <a:prstGeom prst="rect">
            <a:avLst/>
          </a:prstGeom>
          <a:noFill/>
        </p:spPr>
        <p:txBody>
          <a:bodyPr vert="horz" lIns="100838" tIns="50419" rIns="100838" bIns="50419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rgbClr val="002060"/>
                </a:solidFill>
                <a:latin typeface="Fedra Sans Pro Bold" panose="020B0804040000020004" pitchFamily="34" charset="0"/>
                <a:ea typeface="+mj-ea"/>
                <a:cs typeface="+mj-cs"/>
              </a:defRPr>
            </a:lvl1pPr>
          </a:lstStyle>
          <a:p>
            <a:r>
              <a:rPr lang="ru-RU" sz="1544" spc="44" dirty="0">
                <a:solidFill>
                  <a:srgbClr val="F34840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МИНИСТЕРСТВО ПРОМЫШЛЕННОСТИ </a:t>
            </a:r>
          </a:p>
          <a:p>
            <a:r>
              <a:rPr lang="ru-RU" sz="1544" spc="44" dirty="0">
                <a:solidFill>
                  <a:srgbClr val="F34840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И ТОРГОВЛИ НОВГОРОДСКОЙ ОБЛАСТИ</a:t>
            </a:r>
            <a:endParaRPr lang="ru-RU" sz="1544" spc="44" dirty="0">
              <a:solidFill>
                <a:srgbClr val="F348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B9BCDC56-DFD0-414E-A1BE-8A737662E6B2}"/>
              </a:ext>
            </a:extLst>
          </p:cNvPr>
          <p:cNvCxnSpPr/>
          <p:nvPr/>
        </p:nvCxnSpPr>
        <p:spPr>
          <a:xfrm>
            <a:off x="701464" y="1268760"/>
            <a:ext cx="10009832" cy="0"/>
          </a:xfrm>
          <a:prstGeom prst="line">
            <a:avLst/>
          </a:prstGeom>
          <a:noFill/>
          <a:ln w="38100" cap="flat" cmpd="sng" algn="ctr">
            <a:solidFill>
              <a:srgbClr val="F34840"/>
            </a:solidFill>
            <a:prstDash val="solid"/>
          </a:ln>
          <a:effectLst/>
        </p:spPr>
      </p:cxnSp>
      <p:sp>
        <p:nvSpPr>
          <p:cNvPr id="15" name="Text Box 4">
            <a:extLst>
              <a:ext uri="{FF2B5EF4-FFF2-40B4-BE49-F238E27FC236}">
                <a16:creationId xmlns:a16="http://schemas.microsoft.com/office/drawing/2014/main" xmlns="" id="{66D4AF54-FD3F-4F0D-B5B5-0310C38743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373" y="165864"/>
            <a:ext cx="142853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4000" dirty="0">
                <a:solidFill>
                  <a:srgbClr val="F34840"/>
                </a:solidFill>
              </a:rPr>
              <a:t>11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95F874E9-8FC2-4138-9E2B-C85A6EC8D958}"/>
              </a:ext>
            </a:extLst>
          </p:cNvPr>
          <p:cNvSpPr txBox="1"/>
          <p:nvPr/>
        </p:nvSpPr>
        <p:spPr>
          <a:xfrm>
            <a:off x="1242244" y="2367147"/>
            <a:ext cx="89102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i="0" u="none" strike="noStrike" baseline="-25000" dirty="0">
                <a:solidFill>
                  <a:srgbClr val="000000"/>
                </a:solidFill>
                <a:latin typeface="Times New Roman" panose="02020603050405020304" pitchFamily="18" charset="0"/>
              </a:rPr>
              <a:t>ПЕРЕЧЕНЬ 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Times New Roman" panose="02020603050405020304" pitchFamily="18" charset="0"/>
              </a:rPr>
              <a:t>видов ремесленной деятельности</a:t>
            </a:r>
            <a:endParaRPr lang="ru-RU" sz="2800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xmlns="" id="{5643A719-8A84-4B63-9566-0B6CC966E5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0982561"/>
              </p:ext>
            </p:extLst>
          </p:nvPr>
        </p:nvGraphicFramePr>
        <p:xfrm>
          <a:off x="92115" y="2890460"/>
          <a:ext cx="10550505" cy="45942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99196">
                  <a:extLst>
                    <a:ext uri="{9D8B030D-6E8A-4147-A177-3AD203B41FA5}">
                      <a16:colId xmlns:a16="http://schemas.microsoft.com/office/drawing/2014/main" xmlns="" val="236722306"/>
                    </a:ext>
                  </a:extLst>
                </a:gridCol>
                <a:gridCol w="4831199">
                  <a:extLst>
                    <a:ext uri="{9D8B030D-6E8A-4147-A177-3AD203B41FA5}">
                      <a16:colId xmlns:a16="http://schemas.microsoft.com/office/drawing/2014/main" xmlns="" val="2926652344"/>
                    </a:ext>
                  </a:extLst>
                </a:gridCol>
                <a:gridCol w="1385417">
                  <a:extLst>
                    <a:ext uri="{9D8B030D-6E8A-4147-A177-3AD203B41FA5}">
                      <a16:colId xmlns:a16="http://schemas.microsoft.com/office/drawing/2014/main" xmlns="" val="2567533433"/>
                    </a:ext>
                  </a:extLst>
                </a:gridCol>
                <a:gridCol w="3534693">
                  <a:extLst>
                    <a:ext uri="{9D8B030D-6E8A-4147-A177-3AD203B41FA5}">
                      <a16:colId xmlns:a16="http://schemas.microsoft.com/office/drawing/2014/main" xmlns="" val="1340321965"/>
                    </a:ext>
                  </a:extLst>
                </a:gridCol>
              </a:tblGrid>
              <a:tr h="793109">
                <a:tc rowSpan="2"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№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п/п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97" marR="59397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Наименование вида ремесленной деятельности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97" marR="59397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Вид экономической деятельности по ОКВЭД ОК 029-2014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97" marR="5939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7321866"/>
                  </a:ext>
                </a:extLst>
              </a:tr>
              <a:tr h="3971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номер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кода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97" marR="593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наименование кода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97" marR="59397" marT="0" marB="0"/>
                </a:tc>
                <a:extLst>
                  <a:ext uri="{0D108BD9-81ED-4DB2-BD59-A6C34878D82A}">
                    <a16:rowId xmlns:a16="http://schemas.microsoft.com/office/drawing/2014/main" xmlns="" val="1208624207"/>
                  </a:ext>
                </a:extLst>
              </a:tr>
              <a:tr h="551123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6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97" marR="593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</a:rPr>
                        <a:t>Изготовление изделий из камня</a:t>
                      </a:r>
                      <a:endParaRPr lang="ru-RU" sz="1200" dirty="0">
                        <a:effectLst/>
                      </a:endParaRP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97" marR="593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23.7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97" marR="593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резка, обработка и отделка камня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97" marR="59397" marT="0" marB="0"/>
                </a:tc>
                <a:extLst>
                  <a:ext uri="{0D108BD9-81ED-4DB2-BD59-A6C34878D82A}">
                    <a16:rowId xmlns:a16="http://schemas.microsoft.com/office/drawing/2014/main" xmlns="" val="1276443361"/>
                  </a:ext>
                </a:extLst>
              </a:tr>
              <a:tr h="551123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7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97" marR="593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Художественное литье</a:t>
                      </a:r>
                      <a:endParaRPr lang="ru-RU" sz="1200">
                        <a:effectLst/>
                      </a:endParaRP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97" marR="593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</a:rPr>
                        <a:t>24.5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97" marR="593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литье металлов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97" marR="59397" marT="0" marB="0"/>
                </a:tc>
                <a:extLst>
                  <a:ext uri="{0D108BD9-81ED-4DB2-BD59-A6C34878D82A}">
                    <a16:rowId xmlns:a16="http://schemas.microsoft.com/office/drawing/2014/main" xmlns="" val="3113143808"/>
                  </a:ext>
                </a:extLst>
              </a:tr>
              <a:tr h="1079092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8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97" marR="593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</a:rPr>
                        <a:t>Кузнечное дело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97" marR="593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</a:rPr>
                        <a:t>25.5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97" marR="593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</a:rPr>
                        <a:t>ковка, прессование, штам­повка и профилирование, изготовление изделий методом порошковой металлургии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97" marR="59397" marT="0" marB="0"/>
                </a:tc>
                <a:extLst>
                  <a:ext uri="{0D108BD9-81ED-4DB2-BD59-A6C34878D82A}">
                    <a16:rowId xmlns:a16="http://schemas.microsoft.com/office/drawing/2014/main" xmlns="" val="441046741"/>
                  </a:ext>
                </a:extLst>
              </a:tr>
              <a:tr h="1013096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9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97" marR="593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Обработка металлов и нанесение покрытий на металлы</a:t>
                      </a:r>
                      <a:endParaRPr lang="ru-RU" sz="1200">
                        <a:effectLst/>
                      </a:endParaRP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97" marR="593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25.61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97" marR="593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</a:rPr>
                        <a:t>обработка металлов и нанесение покрытий на металлы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97" marR="59397" marT="0" marB="0"/>
                </a:tc>
                <a:extLst>
                  <a:ext uri="{0D108BD9-81ED-4DB2-BD59-A6C34878D82A}">
                    <a16:rowId xmlns:a16="http://schemas.microsoft.com/office/drawing/2014/main" xmlns="" val="892072696"/>
                  </a:ext>
                </a:extLst>
              </a:tr>
            </a:tbl>
          </a:graphicData>
        </a:graphic>
      </p:graphicFrame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16446562-C6F1-3AA9-AF0D-79113CAAEF41}"/>
              </a:ext>
            </a:extLst>
          </p:cNvPr>
          <p:cNvSpPr/>
          <p:nvPr/>
        </p:nvSpPr>
        <p:spPr>
          <a:xfrm>
            <a:off x="306140" y="1528115"/>
            <a:ext cx="10244556" cy="940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1754"/>
              </a:lnSpc>
            </a:pPr>
            <a:r>
              <a:rPr lang="ru-RU" sz="1930" dirty="0">
                <a:solidFill>
                  <a:srgbClr val="45536B"/>
                </a:solidFill>
                <a:cs typeface="Arial" panose="020B0604020202020204" pitchFamily="34" charset="0"/>
              </a:rPr>
              <a:t>Постановление Правительства Новгородской области от 07.10.2016 № 357 </a:t>
            </a:r>
            <a:br>
              <a:rPr lang="ru-RU" sz="1930" dirty="0">
                <a:solidFill>
                  <a:srgbClr val="45536B"/>
                </a:solidFill>
                <a:cs typeface="Arial" panose="020B0604020202020204" pitchFamily="34" charset="0"/>
              </a:rPr>
            </a:br>
            <a:r>
              <a:rPr lang="ru-RU" sz="1930" dirty="0">
                <a:solidFill>
                  <a:srgbClr val="45536B"/>
                </a:solidFill>
                <a:cs typeface="Arial" panose="020B0604020202020204" pitchFamily="34" charset="0"/>
              </a:rPr>
              <a:t>«Об утверждении перечня видов ремесленной деятельности в Новгородской области»</a:t>
            </a:r>
            <a:endParaRPr lang="ru-RU" sz="1930" dirty="0">
              <a:solidFill>
                <a:srgbClr val="4553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1093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8098" y="290829"/>
            <a:ext cx="784296" cy="908601"/>
          </a:xfrm>
          <a:prstGeom prst="rect">
            <a:avLst/>
          </a:prstGeom>
        </p:spPr>
      </p:pic>
      <p:sp>
        <p:nvSpPr>
          <p:cNvPr id="35" name="Заголовок 1">
            <a:extLst>
              <a:ext uri="{FF2B5EF4-FFF2-40B4-BE49-F238E27FC236}">
                <a16:creationId xmlns:a16="http://schemas.microsoft.com/office/drawing/2014/main" xmlns="" id="{415C428C-F492-4373-BBBF-AC1593321D27}"/>
              </a:ext>
            </a:extLst>
          </p:cNvPr>
          <p:cNvSpPr txBox="1">
            <a:spLocks/>
          </p:cNvSpPr>
          <p:nvPr/>
        </p:nvSpPr>
        <p:spPr>
          <a:xfrm>
            <a:off x="4823141" y="723452"/>
            <a:ext cx="5115927" cy="294593"/>
          </a:xfrm>
          <a:prstGeom prst="rect">
            <a:avLst/>
          </a:prstGeom>
          <a:noFill/>
        </p:spPr>
        <p:txBody>
          <a:bodyPr vert="horz" lIns="100838" tIns="50419" rIns="100838" bIns="50419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rgbClr val="002060"/>
                </a:solidFill>
                <a:latin typeface="Fedra Sans Pro Bold" panose="020B0804040000020004" pitchFamily="34" charset="0"/>
                <a:ea typeface="+mj-ea"/>
                <a:cs typeface="+mj-cs"/>
              </a:defRPr>
            </a:lvl1pPr>
          </a:lstStyle>
          <a:p>
            <a:r>
              <a:rPr lang="ru-RU" sz="1544" spc="44" dirty="0">
                <a:solidFill>
                  <a:srgbClr val="F34840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МИНИСТЕРСТВО ПРОМЫШЛЕННОСТИ </a:t>
            </a:r>
          </a:p>
          <a:p>
            <a:r>
              <a:rPr lang="ru-RU" sz="1544" spc="44" dirty="0">
                <a:solidFill>
                  <a:srgbClr val="F34840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И ТОРГОВЛИ НОВГОРОДСКОЙ ОБЛАСТИ</a:t>
            </a:r>
            <a:endParaRPr lang="ru-RU" sz="1544" spc="44" dirty="0">
              <a:solidFill>
                <a:srgbClr val="F348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B9BCDC56-DFD0-414E-A1BE-8A737662E6B2}"/>
              </a:ext>
            </a:extLst>
          </p:cNvPr>
          <p:cNvCxnSpPr/>
          <p:nvPr/>
        </p:nvCxnSpPr>
        <p:spPr>
          <a:xfrm>
            <a:off x="701464" y="1268760"/>
            <a:ext cx="10009832" cy="0"/>
          </a:xfrm>
          <a:prstGeom prst="line">
            <a:avLst/>
          </a:prstGeom>
          <a:noFill/>
          <a:ln w="38100" cap="flat" cmpd="sng" algn="ctr">
            <a:solidFill>
              <a:srgbClr val="F34840"/>
            </a:solidFill>
            <a:prstDash val="solid"/>
          </a:ln>
          <a:effectLst/>
        </p:spPr>
      </p:cxnSp>
      <p:sp>
        <p:nvSpPr>
          <p:cNvPr id="15" name="Text Box 4">
            <a:extLst>
              <a:ext uri="{FF2B5EF4-FFF2-40B4-BE49-F238E27FC236}">
                <a16:creationId xmlns:a16="http://schemas.microsoft.com/office/drawing/2014/main" xmlns="" id="{66D4AF54-FD3F-4F0D-B5B5-0310C38743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373" y="165864"/>
            <a:ext cx="142853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4000" dirty="0">
                <a:solidFill>
                  <a:srgbClr val="F34840"/>
                </a:solidFill>
              </a:rPr>
              <a:t>12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95F874E9-8FC2-4138-9E2B-C85A6EC8D958}"/>
              </a:ext>
            </a:extLst>
          </p:cNvPr>
          <p:cNvSpPr txBox="1"/>
          <p:nvPr/>
        </p:nvSpPr>
        <p:spPr>
          <a:xfrm>
            <a:off x="1242244" y="2367147"/>
            <a:ext cx="89102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i="0" u="none" strike="noStrike" baseline="-25000" dirty="0">
                <a:solidFill>
                  <a:srgbClr val="000000"/>
                </a:solidFill>
                <a:latin typeface="Times New Roman" panose="02020603050405020304" pitchFamily="18" charset="0"/>
              </a:rPr>
              <a:t>ПЕРЕЧЕНЬ 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Times New Roman" panose="02020603050405020304" pitchFamily="18" charset="0"/>
              </a:rPr>
              <a:t>видов ремесленной деятельности</a:t>
            </a:r>
            <a:endParaRPr lang="ru-RU" sz="2800" dirty="0"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2EFF0829-C60A-4A8F-AAEF-7C91BBEB07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4712697"/>
              </p:ext>
            </p:extLst>
          </p:nvPr>
        </p:nvGraphicFramePr>
        <p:xfrm>
          <a:off x="162124" y="2916945"/>
          <a:ext cx="10388572" cy="464590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44116">
                  <a:extLst>
                    <a:ext uri="{9D8B030D-6E8A-4147-A177-3AD203B41FA5}">
                      <a16:colId xmlns:a16="http://schemas.microsoft.com/office/drawing/2014/main" xmlns="" val="3329121234"/>
                    </a:ext>
                  </a:extLst>
                </a:gridCol>
                <a:gridCol w="3335908">
                  <a:extLst>
                    <a:ext uri="{9D8B030D-6E8A-4147-A177-3AD203B41FA5}">
                      <a16:colId xmlns:a16="http://schemas.microsoft.com/office/drawing/2014/main" xmlns="" val="2637426346"/>
                    </a:ext>
                  </a:extLst>
                </a:gridCol>
                <a:gridCol w="1272604">
                  <a:extLst>
                    <a:ext uri="{9D8B030D-6E8A-4147-A177-3AD203B41FA5}">
                      <a16:colId xmlns:a16="http://schemas.microsoft.com/office/drawing/2014/main" xmlns="" val="1672648006"/>
                    </a:ext>
                  </a:extLst>
                </a:gridCol>
                <a:gridCol w="4735944">
                  <a:extLst>
                    <a:ext uri="{9D8B030D-6E8A-4147-A177-3AD203B41FA5}">
                      <a16:colId xmlns:a16="http://schemas.microsoft.com/office/drawing/2014/main" xmlns="" val="3866594445"/>
                    </a:ext>
                  </a:extLst>
                </a:gridCol>
              </a:tblGrid>
              <a:tr h="647390">
                <a:tc rowSpan="2"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№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п/п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14" marR="33314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Наименование вида ремесленной деятельности</a:t>
                      </a:r>
                      <a:endParaRPr lang="ru-RU" sz="1200" dirty="0">
                        <a:effectLst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14" marR="33314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Вид экономической деятельности по ОКВЭД ОК 029-2014</a:t>
                      </a:r>
                      <a:endParaRPr lang="ru-RU" sz="1200" dirty="0">
                        <a:effectLst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14" marR="3331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64730492"/>
                  </a:ext>
                </a:extLst>
              </a:tr>
              <a:tr h="3943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номер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кода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14" marR="333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наименование кода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14" marR="33314" marT="0" marB="0"/>
                </a:tc>
                <a:extLst>
                  <a:ext uri="{0D108BD9-81ED-4DB2-BD59-A6C34878D82A}">
                    <a16:rowId xmlns:a16="http://schemas.microsoft.com/office/drawing/2014/main" xmlns="" val="3512733690"/>
                  </a:ext>
                </a:extLst>
              </a:tr>
              <a:tr h="469834">
                <a:tc rowSpan="5"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10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14" marR="33314" marT="0" marB="0"/>
                </a:tc>
                <a:tc rowSpan="5"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Производство готовых металлических изделий по оригинальной авторской технологии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14" marR="33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25.71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14" marR="33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производство ножевых изделий и столовых приборов, инструментов и универсальных скобяных изделии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14" marR="33314" marT="0" marB="0"/>
                </a:tc>
                <a:extLst>
                  <a:ext uri="{0D108BD9-81ED-4DB2-BD59-A6C34878D82A}">
                    <a16:rowId xmlns:a16="http://schemas.microsoft.com/office/drawing/2014/main" xmlns="" val="4174157255"/>
                  </a:ext>
                </a:extLst>
              </a:tr>
              <a:tr h="7826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25.99.12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14" marR="33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производство столовых, кухонных и прочих бытовых изделий, кроме столовых и кухонных приборов, и их составных частей из черных металлов, меди или алюминия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14" marR="33314" marT="0" marB="0"/>
                </a:tc>
                <a:extLst>
                  <a:ext uri="{0D108BD9-81ED-4DB2-BD59-A6C34878D82A}">
                    <a16:rowId xmlns:a16="http://schemas.microsoft.com/office/drawing/2014/main" xmlns="" val="3715655302"/>
                  </a:ext>
                </a:extLst>
              </a:tr>
              <a:tr h="6262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25.99.24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14" marR="33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производство статуэток, рам для фотографий, картин, зеркал и прочих декоративных изделий из недрагоценных метал­лов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14" marR="33314" marT="0" marB="0"/>
                </a:tc>
                <a:extLst>
                  <a:ext uri="{0D108BD9-81ED-4DB2-BD59-A6C34878D82A}">
                    <a16:rowId xmlns:a16="http://schemas.microsoft.com/office/drawing/2014/main" xmlns="" val="3067084972"/>
                  </a:ext>
                </a:extLst>
              </a:tr>
              <a:tr h="10172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25.99.25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14" marR="33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производство фурнитуры из недрагоценных метал­лов для одежды, обуви, кожгалантереи и прочих изделий, в том числе крючков, пряжек, засте­жек, петелек, колечек, трубчатых и раздвоенных заклепок и др.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14" marR="33314" marT="0" marB="0"/>
                </a:tc>
                <a:extLst>
                  <a:ext uri="{0D108BD9-81ED-4DB2-BD59-A6C34878D82A}">
                    <a16:rowId xmlns:a16="http://schemas.microsoft.com/office/drawing/2014/main" xmlns="" val="707270805"/>
                  </a:ext>
                </a:extLst>
              </a:tr>
              <a:tr h="4698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25.99.29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14" marR="33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производство прочих изделий из недрагоценных металлов, не включенных в другие группировки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14" marR="33314" marT="0" marB="0"/>
                </a:tc>
                <a:extLst>
                  <a:ext uri="{0D108BD9-81ED-4DB2-BD59-A6C34878D82A}">
                    <a16:rowId xmlns:a16="http://schemas.microsoft.com/office/drawing/2014/main" xmlns="" val="942786822"/>
                  </a:ext>
                </a:extLst>
              </a:tr>
            </a:tbl>
          </a:graphicData>
        </a:graphic>
      </p:graphicFrame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E3FA77BD-0A93-77DA-51D3-AA92CA57AE96}"/>
              </a:ext>
            </a:extLst>
          </p:cNvPr>
          <p:cNvSpPr/>
          <p:nvPr/>
        </p:nvSpPr>
        <p:spPr>
          <a:xfrm>
            <a:off x="306140" y="1528115"/>
            <a:ext cx="10244556" cy="940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1754"/>
              </a:lnSpc>
            </a:pPr>
            <a:r>
              <a:rPr lang="ru-RU" sz="1930" dirty="0">
                <a:solidFill>
                  <a:srgbClr val="45536B"/>
                </a:solidFill>
                <a:cs typeface="Arial" panose="020B0604020202020204" pitchFamily="34" charset="0"/>
              </a:rPr>
              <a:t>Постановление Правительства Новгородской области от 07.10.2016 № 357 </a:t>
            </a:r>
            <a:br>
              <a:rPr lang="ru-RU" sz="1930" dirty="0">
                <a:solidFill>
                  <a:srgbClr val="45536B"/>
                </a:solidFill>
                <a:cs typeface="Arial" panose="020B0604020202020204" pitchFamily="34" charset="0"/>
              </a:rPr>
            </a:br>
            <a:r>
              <a:rPr lang="ru-RU" sz="1930" dirty="0">
                <a:solidFill>
                  <a:srgbClr val="45536B"/>
                </a:solidFill>
                <a:cs typeface="Arial" panose="020B0604020202020204" pitchFamily="34" charset="0"/>
              </a:rPr>
              <a:t>«Об утверждении перечня видов ремесленной деятельности в Новгородской области»</a:t>
            </a:r>
            <a:endParaRPr lang="ru-RU" sz="1930" dirty="0">
              <a:solidFill>
                <a:srgbClr val="4553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03653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8098" y="290829"/>
            <a:ext cx="784296" cy="908601"/>
          </a:xfrm>
          <a:prstGeom prst="rect">
            <a:avLst/>
          </a:prstGeom>
        </p:spPr>
      </p:pic>
      <p:sp>
        <p:nvSpPr>
          <p:cNvPr id="35" name="Заголовок 1">
            <a:extLst>
              <a:ext uri="{FF2B5EF4-FFF2-40B4-BE49-F238E27FC236}">
                <a16:creationId xmlns:a16="http://schemas.microsoft.com/office/drawing/2014/main" xmlns="" id="{415C428C-F492-4373-BBBF-AC1593321D27}"/>
              </a:ext>
            </a:extLst>
          </p:cNvPr>
          <p:cNvSpPr txBox="1">
            <a:spLocks/>
          </p:cNvSpPr>
          <p:nvPr/>
        </p:nvSpPr>
        <p:spPr>
          <a:xfrm>
            <a:off x="4823141" y="723452"/>
            <a:ext cx="5115927" cy="294593"/>
          </a:xfrm>
          <a:prstGeom prst="rect">
            <a:avLst/>
          </a:prstGeom>
          <a:noFill/>
        </p:spPr>
        <p:txBody>
          <a:bodyPr vert="horz" lIns="100838" tIns="50419" rIns="100838" bIns="50419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rgbClr val="002060"/>
                </a:solidFill>
                <a:latin typeface="Fedra Sans Pro Bold" panose="020B0804040000020004" pitchFamily="34" charset="0"/>
                <a:ea typeface="+mj-ea"/>
                <a:cs typeface="+mj-cs"/>
              </a:defRPr>
            </a:lvl1pPr>
          </a:lstStyle>
          <a:p>
            <a:r>
              <a:rPr lang="ru-RU" sz="1544" spc="44" dirty="0">
                <a:solidFill>
                  <a:srgbClr val="F34840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МИНИСТЕРСТВО ПРОМЫШЛЕННОСТИ </a:t>
            </a:r>
          </a:p>
          <a:p>
            <a:r>
              <a:rPr lang="ru-RU" sz="1544" spc="44" dirty="0">
                <a:solidFill>
                  <a:srgbClr val="F34840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И ТОРГОВЛИ НОВГОРОДСКОЙ ОБЛАСТИ</a:t>
            </a:r>
            <a:endParaRPr lang="ru-RU" sz="1544" spc="44" dirty="0">
              <a:solidFill>
                <a:srgbClr val="F348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B9BCDC56-DFD0-414E-A1BE-8A737662E6B2}"/>
              </a:ext>
            </a:extLst>
          </p:cNvPr>
          <p:cNvCxnSpPr/>
          <p:nvPr/>
        </p:nvCxnSpPr>
        <p:spPr>
          <a:xfrm>
            <a:off x="701464" y="1268760"/>
            <a:ext cx="10009832" cy="0"/>
          </a:xfrm>
          <a:prstGeom prst="line">
            <a:avLst/>
          </a:prstGeom>
          <a:noFill/>
          <a:ln w="38100" cap="flat" cmpd="sng" algn="ctr">
            <a:solidFill>
              <a:srgbClr val="F34840"/>
            </a:solidFill>
            <a:prstDash val="solid"/>
          </a:ln>
          <a:effectLst/>
        </p:spPr>
      </p:cxnSp>
      <p:sp>
        <p:nvSpPr>
          <p:cNvPr id="15" name="Text Box 4">
            <a:extLst>
              <a:ext uri="{FF2B5EF4-FFF2-40B4-BE49-F238E27FC236}">
                <a16:creationId xmlns:a16="http://schemas.microsoft.com/office/drawing/2014/main" xmlns="" id="{66D4AF54-FD3F-4F0D-B5B5-0310C38743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373" y="165864"/>
            <a:ext cx="142853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4000" dirty="0">
                <a:solidFill>
                  <a:srgbClr val="F34840"/>
                </a:solidFill>
              </a:rPr>
              <a:t>13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95F874E9-8FC2-4138-9E2B-C85A6EC8D958}"/>
              </a:ext>
            </a:extLst>
          </p:cNvPr>
          <p:cNvSpPr txBox="1"/>
          <p:nvPr/>
        </p:nvSpPr>
        <p:spPr>
          <a:xfrm>
            <a:off x="1110064" y="2231889"/>
            <a:ext cx="89102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i="0" u="none" strike="noStrike" baseline="-25000" dirty="0">
                <a:solidFill>
                  <a:srgbClr val="000000"/>
                </a:solidFill>
                <a:latin typeface="Times New Roman" panose="02020603050405020304" pitchFamily="18" charset="0"/>
              </a:rPr>
              <a:t>ПЕРЕЧЕНЬ 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Times New Roman" panose="02020603050405020304" pitchFamily="18" charset="0"/>
              </a:rPr>
              <a:t>видов ремесленной деятельности</a:t>
            </a:r>
            <a:endParaRPr lang="ru-RU" sz="2800" dirty="0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50231CF9-2B22-4D24-BFC0-75678F980D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3774758"/>
              </p:ext>
            </p:extLst>
          </p:nvPr>
        </p:nvGraphicFramePr>
        <p:xfrm>
          <a:off x="143745" y="2872281"/>
          <a:ext cx="10407991" cy="41238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91528">
                  <a:extLst>
                    <a:ext uri="{9D8B030D-6E8A-4147-A177-3AD203B41FA5}">
                      <a16:colId xmlns:a16="http://schemas.microsoft.com/office/drawing/2014/main" xmlns="" val="2420588313"/>
                    </a:ext>
                  </a:extLst>
                </a:gridCol>
                <a:gridCol w="4499459">
                  <a:extLst>
                    <a:ext uri="{9D8B030D-6E8A-4147-A177-3AD203B41FA5}">
                      <a16:colId xmlns:a16="http://schemas.microsoft.com/office/drawing/2014/main" xmlns="" val="2065958890"/>
                    </a:ext>
                  </a:extLst>
                </a:gridCol>
                <a:gridCol w="1907115">
                  <a:extLst>
                    <a:ext uri="{9D8B030D-6E8A-4147-A177-3AD203B41FA5}">
                      <a16:colId xmlns:a16="http://schemas.microsoft.com/office/drawing/2014/main" xmlns="" val="3644713398"/>
                    </a:ext>
                  </a:extLst>
                </a:gridCol>
                <a:gridCol w="3009889">
                  <a:extLst>
                    <a:ext uri="{9D8B030D-6E8A-4147-A177-3AD203B41FA5}">
                      <a16:colId xmlns:a16="http://schemas.microsoft.com/office/drawing/2014/main" xmlns="" val="2113037074"/>
                    </a:ext>
                  </a:extLst>
                </a:gridCol>
              </a:tblGrid>
              <a:tr h="713531">
                <a:tc rowSpan="2"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№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п/п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397" marR="36397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Наименование вида ремесленной деятельности</a:t>
                      </a:r>
                      <a:endParaRPr lang="ru-RU" sz="1200" dirty="0">
                        <a:effectLst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397" marR="36397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Вид экономической деятельности по ОКВЭД ОК 029-2014</a:t>
                      </a:r>
                      <a:endParaRPr lang="ru-RU" sz="1200" dirty="0">
                        <a:effectLst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397" marR="3639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64764012"/>
                  </a:ext>
                </a:extLst>
              </a:tr>
              <a:tr h="4432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номер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кода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397" marR="363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наименование кода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397" marR="36397" marT="0" marB="0"/>
                </a:tc>
                <a:extLst>
                  <a:ext uri="{0D108BD9-81ED-4DB2-BD59-A6C34878D82A}">
                    <a16:rowId xmlns:a16="http://schemas.microsoft.com/office/drawing/2014/main" xmlns="" val="772654139"/>
                  </a:ext>
                </a:extLst>
              </a:tr>
              <a:tr h="1054703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11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397" marR="363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Производство плетеной мебели, произ­водство авторской мебели, изготовление мебели с применением художественной обработки дерева и других растительных материалов, в том числе токарных изделий с росписью, реставрация мебели</a:t>
                      </a:r>
                      <a:endParaRPr lang="ru-RU" sz="1200" dirty="0">
                        <a:effectLst/>
                      </a:endParaRPr>
                    </a:p>
                  </a:txBody>
                  <a:tcPr marL="36397" marR="363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31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397" marR="363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производство мебели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397" marR="36397" marT="0" marB="0"/>
                </a:tc>
                <a:extLst>
                  <a:ext uri="{0D108BD9-81ED-4DB2-BD59-A6C34878D82A}">
                    <a16:rowId xmlns:a16="http://schemas.microsoft.com/office/drawing/2014/main" xmlns="" val="1982700164"/>
                  </a:ext>
                </a:extLst>
              </a:tr>
              <a:tr h="483286">
                <a:tc rowSpan="2"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12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397" marR="36397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Ювелирное искусство, производство ювелирных изделий, обработка драгоцен­ных, кроме алмазов, полудрагоценных, поделочных и синтетических камней, художественная обработка металлов</a:t>
                      </a:r>
                      <a:endParaRPr lang="ru-RU" sz="1200" dirty="0">
                        <a:effectLst/>
                      </a:endParaRPr>
                    </a:p>
                  </a:txBody>
                  <a:tcPr marL="36397" marR="363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32.1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397" marR="363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производство ювелирных изделий, бижутерии и подобных товаров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397" marR="36397" marT="0" marB="0"/>
                </a:tc>
                <a:extLst>
                  <a:ext uri="{0D108BD9-81ED-4DB2-BD59-A6C34878D82A}">
                    <a16:rowId xmlns:a16="http://schemas.microsoft.com/office/drawing/2014/main" xmlns="" val="2062884723"/>
                  </a:ext>
                </a:extLst>
              </a:tr>
              <a:tr h="5968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32.13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397" marR="363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производство бижутерии и подобных товаров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397" marR="36397" marT="0" marB="0"/>
                </a:tc>
                <a:extLst>
                  <a:ext uri="{0D108BD9-81ED-4DB2-BD59-A6C34878D82A}">
                    <a16:rowId xmlns:a16="http://schemas.microsoft.com/office/drawing/2014/main" xmlns="" val="2162290987"/>
                  </a:ext>
                </a:extLst>
              </a:tr>
              <a:tr h="615257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13.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397" marR="363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Производство музыкальных инструментов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397" marR="363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32.2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397" marR="363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производство музыкальных инструментов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397" marR="36397" marT="0" marB="0"/>
                </a:tc>
                <a:extLst>
                  <a:ext uri="{0D108BD9-81ED-4DB2-BD59-A6C34878D82A}">
                    <a16:rowId xmlns:a16="http://schemas.microsoft.com/office/drawing/2014/main" xmlns="" val="1922583229"/>
                  </a:ext>
                </a:extLst>
              </a:tr>
            </a:tbl>
          </a:graphicData>
        </a:graphic>
      </p:graphicFrame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D5E33EB7-CD2C-A4E6-D329-53D2B4A24C9E}"/>
              </a:ext>
            </a:extLst>
          </p:cNvPr>
          <p:cNvSpPr/>
          <p:nvPr/>
        </p:nvSpPr>
        <p:spPr>
          <a:xfrm>
            <a:off x="307180" y="1410680"/>
            <a:ext cx="10244556" cy="940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1754"/>
              </a:lnSpc>
            </a:pPr>
            <a:r>
              <a:rPr lang="ru-RU" sz="1930" dirty="0">
                <a:solidFill>
                  <a:srgbClr val="45536B"/>
                </a:solidFill>
                <a:cs typeface="Arial" panose="020B0604020202020204" pitchFamily="34" charset="0"/>
              </a:rPr>
              <a:t>Постановление Правительства Новгородской области от 07.10.2016 № 357 </a:t>
            </a:r>
            <a:br>
              <a:rPr lang="ru-RU" sz="1930" dirty="0">
                <a:solidFill>
                  <a:srgbClr val="45536B"/>
                </a:solidFill>
                <a:cs typeface="Arial" panose="020B0604020202020204" pitchFamily="34" charset="0"/>
              </a:rPr>
            </a:br>
            <a:r>
              <a:rPr lang="ru-RU" sz="1930" dirty="0">
                <a:solidFill>
                  <a:srgbClr val="45536B"/>
                </a:solidFill>
                <a:cs typeface="Arial" panose="020B0604020202020204" pitchFamily="34" charset="0"/>
              </a:rPr>
              <a:t>«Об утверждении перечня видов ремесленной деятельности в Новгородской области»</a:t>
            </a:r>
            <a:endParaRPr lang="ru-RU" sz="1930" dirty="0">
              <a:solidFill>
                <a:srgbClr val="4553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7733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8098" y="290829"/>
            <a:ext cx="784296" cy="908601"/>
          </a:xfrm>
          <a:prstGeom prst="rect">
            <a:avLst/>
          </a:prstGeom>
        </p:spPr>
      </p:pic>
      <p:sp>
        <p:nvSpPr>
          <p:cNvPr id="35" name="Заголовок 1">
            <a:extLst>
              <a:ext uri="{FF2B5EF4-FFF2-40B4-BE49-F238E27FC236}">
                <a16:creationId xmlns:a16="http://schemas.microsoft.com/office/drawing/2014/main" xmlns="" id="{415C428C-F492-4373-BBBF-AC1593321D27}"/>
              </a:ext>
            </a:extLst>
          </p:cNvPr>
          <p:cNvSpPr txBox="1">
            <a:spLocks/>
          </p:cNvSpPr>
          <p:nvPr/>
        </p:nvSpPr>
        <p:spPr>
          <a:xfrm>
            <a:off x="4823141" y="723452"/>
            <a:ext cx="5115927" cy="294593"/>
          </a:xfrm>
          <a:prstGeom prst="rect">
            <a:avLst/>
          </a:prstGeom>
          <a:noFill/>
        </p:spPr>
        <p:txBody>
          <a:bodyPr vert="horz" lIns="100838" tIns="50419" rIns="100838" bIns="50419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rgbClr val="002060"/>
                </a:solidFill>
                <a:latin typeface="Fedra Sans Pro Bold" panose="020B0804040000020004" pitchFamily="34" charset="0"/>
                <a:ea typeface="+mj-ea"/>
                <a:cs typeface="+mj-cs"/>
              </a:defRPr>
            </a:lvl1pPr>
          </a:lstStyle>
          <a:p>
            <a:r>
              <a:rPr lang="ru-RU" sz="1544" spc="44" dirty="0">
                <a:solidFill>
                  <a:srgbClr val="F34840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МИНИСТЕРСТВО ПРОМЫШЛЕННОСТИ </a:t>
            </a:r>
          </a:p>
          <a:p>
            <a:r>
              <a:rPr lang="ru-RU" sz="1544" spc="44" dirty="0">
                <a:solidFill>
                  <a:srgbClr val="F34840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И ТОРГОВЛИ НОВГОРОДСКОЙ ОБЛАСТИ</a:t>
            </a:r>
            <a:endParaRPr lang="ru-RU" sz="1544" spc="44" dirty="0">
              <a:solidFill>
                <a:srgbClr val="F348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B9BCDC56-DFD0-414E-A1BE-8A737662E6B2}"/>
              </a:ext>
            </a:extLst>
          </p:cNvPr>
          <p:cNvCxnSpPr/>
          <p:nvPr/>
        </p:nvCxnSpPr>
        <p:spPr>
          <a:xfrm>
            <a:off x="701464" y="1268760"/>
            <a:ext cx="10009832" cy="0"/>
          </a:xfrm>
          <a:prstGeom prst="line">
            <a:avLst/>
          </a:prstGeom>
          <a:noFill/>
          <a:ln w="38100" cap="flat" cmpd="sng" algn="ctr">
            <a:solidFill>
              <a:srgbClr val="F34840"/>
            </a:solidFill>
            <a:prstDash val="solid"/>
          </a:ln>
          <a:effectLst/>
        </p:spPr>
      </p:cxnSp>
      <p:sp>
        <p:nvSpPr>
          <p:cNvPr id="15" name="Text Box 4">
            <a:extLst>
              <a:ext uri="{FF2B5EF4-FFF2-40B4-BE49-F238E27FC236}">
                <a16:creationId xmlns:a16="http://schemas.microsoft.com/office/drawing/2014/main" xmlns="" id="{66D4AF54-FD3F-4F0D-B5B5-0310C38743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373" y="165864"/>
            <a:ext cx="142853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4000" dirty="0">
                <a:solidFill>
                  <a:srgbClr val="F34840"/>
                </a:solidFill>
              </a:rPr>
              <a:t>14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95F874E9-8FC2-4138-9E2B-C85A6EC8D958}"/>
              </a:ext>
            </a:extLst>
          </p:cNvPr>
          <p:cNvSpPr txBox="1"/>
          <p:nvPr/>
        </p:nvSpPr>
        <p:spPr>
          <a:xfrm>
            <a:off x="1091674" y="2126760"/>
            <a:ext cx="89102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i="0" u="none" strike="noStrike" baseline="-25000" dirty="0">
                <a:solidFill>
                  <a:srgbClr val="000000"/>
                </a:solidFill>
                <a:latin typeface="Times New Roman" panose="02020603050405020304" pitchFamily="18" charset="0"/>
              </a:rPr>
              <a:t>ПЕРЕЧЕНЬ 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Times New Roman" panose="02020603050405020304" pitchFamily="18" charset="0"/>
              </a:rPr>
              <a:t>видов ремесленной деятельности</a:t>
            </a:r>
            <a:endParaRPr lang="ru-RU" sz="2800" dirty="0"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5CC6EB7E-F2C4-4875-AA6D-C8156B355D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409544"/>
              </p:ext>
            </p:extLst>
          </p:nvPr>
        </p:nvGraphicFramePr>
        <p:xfrm>
          <a:off x="81062" y="2663088"/>
          <a:ext cx="10531276" cy="48446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85118">
                  <a:extLst>
                    <a:ext uri="{9D8B030D-6E8A-4147-A177-3AD203B41FA5}">
                      <a16:colId xmlns:a16="http://schemas.microsoft.com/office/drawing/2014/main" xmlns="" val="1641780466"/>
                    </a:ext>
                  </a:extLst>
                </a:gridCol>
                <a:gridCol w="6742689">
                  <a:extLst>
                    <a:ext uri="{9D8B030D-6E8A-4147-A177-3AD203B41FA5}">
                      <a16:colId xmlns:a16="http://schemas.microsoft.com/office/drawing/2014/main" xmlns="" val="827974910"/>
                    </a:ext>
                  </a:extLst>
                </a:gridCol>
                <a:gridCol w="1126409">
                  <a:extLst>
                    <a:ext uri="{9D8B030D-6E8A-4147-A177-3AD203B41FA5}">
                      <a16:colId xmlns:a16="http://schemas.microsoft.com/office/drawing/2014/main" xmlns="" val="3899501778"/>
                    </a:ext>
                  </a:extLst>
                </a:gridCol>
                <a:gridCol w="2077060">
                  <a:extLst>
                    <a:ext uri="{9D8B030D-6E8A-4147-A177-3AD203B41FA5}">
                      <a16:colId xmlns:a16="http://schemas.microsoft.com/office/drawing/2014/main" xmlns="" val="1933542142"/>
                    </a:ext>
                  </a:extLst>
                </a:gridCol>
              </a:tblGrid>
              <a:tr h="738829">
                <a:tc rowSpan="2"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№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п/п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73" marR="27773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Наименование вида ремесленной деятельности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73" marR="27773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Вид экономической деятельности по ОКВЭД ОК 029-2014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73" marR="2777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1600076"/>
                  </a:ext>
                </a:extLst>
              </a:tr>
              <a:tr h="4487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номер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кода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73" marR="277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наименование кода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73" marR="27773" marT="0" marB="0"/>
                </a:tc>
                <a:extLst>
                  <a:ext uri="{0D108BD9-81ED-4DB2-BD59-A6C34878D82A}">
                    <a16:rowId xmlns:a16="http://schemas.microsoft.com/office/drawing/2014/main" xmlns="" val="1264809037"/>
                  </a:ext>
                </a:extLst>
              </a:tr>
              <a:tr h="497656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14.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73" marR="277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Изготовление народной игрушки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73" marR="277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32.4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73" marR="277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производство игр и игрушек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73" marR="27773" marT="0" marB="0"/>
                </a:tc>
                <a:extLst>
                  <a:ext uri="{0D108BD9-81ED-4DB2-BD59-A6C34878D82A}">
                    <a16:rowId xmlns:a16="http://schemas.microsoft.com/office/drawing/2014/main" xmlns="" val="712516145"/>
                  </a:ext>
                </a:extLst>
              </a:tr>
              <a:tr h="1083125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15.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73" marR="277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Производство прочих ремесленных изделий</a:t>
                      </a:r>
                      <a:endParaRPr lang="ru-RU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73" marR="277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32.99.9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73" marR="277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производство прочих изделий, не включенных в другие группировки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73" marR="27773" marT="0" marB="0"/>
                </a:tc>
                <a:extLst>
                  <a:ext uri="{0D108BD9-81ED-4DB2-BD59-A6C34878D82A}">
                    <a16:rowId xmlns:a16="http://schemas.microsoft.com/office/drawing/2014/main" xmlns="" val="3464643958"/>
                  </a:ext>
                </a:extLst>
              </a:tr>
              <a:tr h="1890093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16.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73" marR="277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Производство художественной керамики, художественная обработка металлов, миниатюрная лаковая живопись, худо­жественная обработка и отделка камня, художественная обработка кости, рога, резьба по кости, </a:t>
                      </a:r>
                      <a:r>
                        <a:rPr lang="ru-RU" sz="1400">
                          <a:effectLst/>
                        </a:rPr>
                        <a:t>производство строчевышитых </a:t>
                      </a:r>
                      <a:r>
                        <a:rPr lang="ru-RU" sz="1400" dirty="0">
                          <a:effectLst/>
                        </a:rPr>
                        <a:t>изделий народных художест­венных промыслов, художественное ручное кружевоплетение, художественное ручное ткачество, ручное художественное вязание, изготовление художественных изделий из бумаги, картона, войлока, художественная ручная роспись и набойка тканей, изготовление художественных изделий из кожи, ручная вышивка, в том числе вышивка бисером и аппликация, золотошвейное дело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73" marR="277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32.99.8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73" marR="277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производство изделий народных художественных промыслов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73" marR="27773" marT="0" marB="0"/>
                </a:tc>
                <a:extLst>
                  <a:ext uri="{0D108BD9-81ED-4DB2-BD59-A6C34878D82A}">
                    <a16:rowId xmlns:a16="http://schemas.microsoft.com/office/drawing/2014/main" xmlns="" val="4292307706"/>
                  </a:ext>
                </a:extLst>
              </a:tr>
            </a:tbl>
          </a:graphicData>
        </a:graphic>
      </p:graphicFrame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A763208B-CF24-8BAE-E0EC-A40A7AC1DD0F}"/>
              </a:ext>
            </a:extLst>
          </p:cNvPr>
          <p:cNvSpPr/>
          <p:nvPr/>
        </p:nvSpPr>
        <p:spPr>
          <a:xfrm>
            <a:off x="352490" y="1343801"/>
            <a:ext cx="10244556" cy="940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1754"/>
              </a:lnSpc>
            </a:pPr>
            <a:r>
              <a:rPr lang="ru-RU" sz="1930" dirty="0">
                <a:solidFill>
                  <a:srgbClr val="45536B"/>
                </a:solidFill>
                <a:cs typeface="Arial" panose="020B0604020202020204" pitchFamily="34" charset="0"/>
              </a:rPr>
              <a:t>Постановление Правительства Новгородской области от 07.10.2016 № 357 </a:t>
            </a:r>
            <a:br>
              <a:rPr lang="ru-RU" sz="1930" dirty="0">
                <a:solidFill>
                  <a:srgbClr val="45536B"/>
                </a:solidFill>
                <a:cs typeface="Arial" panose="020B0604020202020204" pitchFamily="34" charset="0"/>
              </a:rPr>
            </a:br>
            <a:r>
              <a:rPr lang="ru-RU" sz="1930" dirty="0">
                <a:solidFill>
                  <a:srgbClr val="45536B"/>
                </a:solidFill>
                <a:cs typeface="Arial" panose="020B0604020202020204" pitchFamily="34" charset="0"/>
              </a:rPr>
              <a:t>«Об утверждении перечня видов ремесленной деятельности в Новгородской области»</a:t>
            </a:r>
            <a:endParaRPr lang="ru-RU" sz="1930" dirty="0">
              <a:solidFill>
                <a:srgbClr val="4553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3079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8098" y="290829"/>
            <a:ext cx="784296" cy="908601"/>
          </a:xfrm>
          <a:prstGeom prst="rect">
            <a:avLst/>
          </a:prstGeom>
        </p:spPr>
      </p:pic>
      <p:sp>
        <p:nvSpPr>
          <p:cNvPr id="35" name="Заголовок 1">
            <a:extLst>
              <a:ext uri="{FF2B5EF4-FFF2-40B4-BE49-F238E27FC236}">
                <a16:creationId xmlns:a16="http://schemas.microsoft.com/office/drawing/2014/main" xmlns="" id="{415C428C-F492-4373-BBBF-AC1593321D27}"/>
              </a:ext>
            </a:extLst>
          </p:cNvPr>
          <p:cNvSpPr txBox="1">
            <a:spLocks/>
          </p:cNvSpPr>
          <p:nvPr/>
        </p:nvSpPr>
        <p:spPr>
          <a:xfrm>
            <a:off x="4823141" y="723452"/>
            <a:ext cx="5115927" cy="294593"/>
          </a:xfrm>
          <a:prstGeom prst="rect">
            <a:avLst/>
          </a:prstGeom>
          <a:noFill/>
        </p:spPr>
        <p:txBody>
          <a:bodyPr vert="horz" lIns="100838" tIns="50419" rIns="100838" bIns="50419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rgbClr val="002060"/>
                </a:solidFill>
                <a:latin typeface="Fedra Sans Pro Bold" panose="020B0804040000020004" pitchFamily="34" charset="0"/>
                <a:ea typeface="+mj-ea"/>
                <a:cs typeface="+mj-cs"/>
              </a:defRPr>
            </a:lvl1pPr>
          </a:lstStyle>
          <a:p>
            <a:r>
              <a:rPr lang="ru-RU" sz="1544" spc="44" dirty="0">
                <a:solidFill>
                  <a:srgbClr val="F34840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МИНИСТЕРСТВО ПРОМЫШЛЕННОСТИ </a:t>
            </a:r>
          </a:p>
          <a:p>
            <a:r>
              <a:rPr lang="ru-RU" sz="1544" spc="44" dirty="0">
                <a:solidFill>
                  <a:srgbClr val="F34840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И ТОРГОВЛИ НОВГОРОДСКОЙ ОБЛАСТИ</a:t>
            </a:r>
            <a:endParaRPr lang="ru-RU" sz="1544" spc="44" dirty="0">
              <a:solidFill>
                <a:srgbClr val="F348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B9BCDC56-DFD0-414E-A1BE-8A737662E6B2}"/>
              </a:ext>
            </a:extLst>
          </p:cNvPr>
          <p:cNvCxnSpPr/>
          <p:nvPr/>
        </p:nvCxnSpPr>
        <p:spPr>
          <a:xfrm>
            <a:off x="701464" y="1268760"/>
            <a:ext cx="10009832" cy="0"/>
          </a:xfrm>
          <a:prstGeom prst="line">
            <a:avLst/>
          </a:prstGeom>
          <a:noFill/>
          <a:ln w="38100" cap="flat" cmpd="sng" algn="ctr">
            <a:solidFill>
              <a:srgbClr val="F34840"/>
            </a:solidFill>
            <a:prstDash val="solid"/>
          </a:ln>
          <a:effectLst/>
        </p:spPr>
      </p:cxnSp>
      <p:sp>
        <p:nvSpPr>
          <p:cNvPr id="15" name="Text Box 4">
            <a:extLst>
              <a:ext uri="{FF2B5EF4-FFF2-40B4-BE49-F238E27FC236}">
                <a16:creationId xmlns:a16="http://schemas.microsoft.com/office/drawing/2014/main" xmlns="" id="{66D4AF54-FD3F-4F0D-B5B5-0310C38743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373" y="165864"/>
            <a:ext cx="142853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4000" dirty="0">
                <a:solidFill>
                  <a:srgbClr val="F34840"/>
                </a:solidFill>
              </a:rPr>
              <a:t>15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95F874E9-8FC2-4138-9E2B-C85A6EC8D958}"/>
              </a:ext>
            </a:extLst>
          </p:cNvPr>
          <p:cNvSpPr txBox="1"/>
          <p:nvPr/>
        </p:nvSpPr>
        <p:spPr>
          <a:xfrm>
            <a:off x="1241204" y="2210933"/>
            <a:ext cx="89102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i="0" u="none" strike="noStrike" baseline="-25000" dirty="0">
                <a:solidFill>
                  <a:srgbClr val="000000"/>
                </a:solidFill>
                <a:latin typeface="Times New Roman" panose="02020603050405020304" pitchFamily="18" charset="0"/>
              </a:rPr>
              <a:t>ПЕРЕЧЕНЬ 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Times New Roman" panose="02020603050405020304" pitchFamily="18" charset="0"/>
              </a:rPr>
              <a:t>видов ремесленной деятельности</a:t>
            </a:r>
            <a:endParaRPr lang="ru-RU" sz="2800" dirty="0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F1D31DCE-9595-4735-8E9F-7DA829AE5C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662606"/>
              </p:ext>
            </p:extLst>
          </p:nvPr>
        </p:nvGraphicFramePr>
        <p:xfrm>
          <a:off x="218519" y="2916143"/>
          <a:ext cx="10256362" cy="45430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19890">
                  <a:extLst>
                    <a:ext uri="{9D8B030D-6E8A-4147-A177-3AD203B41FA5}">
                      <a16:colId xmlns:a16="http://schemas.microsoft.com/office/drawing/2014/main" xmlns="" val="1897231077"/>
                    </a:ext>
                  </a:extLst>
                </a:gridCol>
                <a:gridCol w="4327329">
                  <a:extLst>
                    <a:ext uri="{9D8B030D-6E8A-4147-A177-3AD203B41FA5}">
                      <a16:colId xmlns:a16="http://schemas.microsoft.com/office/drawing/2014/main" xmlns="" val="799043018"/>
                    </a:ext>
                  </a:extLst>
                </a:gridCol>
                <a:gridCol w="1108516">
                  <a:extLst>
                    <a:ext uri="{9D8B030D-6E8A-4147-A177-3AD203B41FA5}">
                      <a16:colId xmlns:a16="http://schemas.microsoft.com/office/drawing/2014/main" xmlns="" val="1709384054"/>
                    </a:ext>
                  </a:extLst>
                </a:gridCol>
                <a:gridCol w="3800627">
                  <a:extLst>
                    <a:ext uri="{9D8B030D-6E8A-4147-A177-3AD203B41FA5}">
                      <a16:colId xmlns:a16="http://schemas.microsoft.com/office/drawing/2014/main" xmlns="" val="1496511560"/>
                    </a:ext>
                  </a:extLst>
                </a:gridCol>
              </a:tblGrid>
              <a:tr h="592470">
                <a:tc rowSpan="2"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№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п/п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52" marR="50752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Наименование вида ремесленной деятельности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52" marR="50752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Вид экономической деятельности по ОКВЭД ОК 029-2014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52" marR="5075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85425789"/>
                  </a:ext>
                </a:extLst>
              </a:tr>
              <a:tr h="3640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номер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кода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52" marR="50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наименование кода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52" marR="50752" marT="0" marB="0"/>
                </a:tc>
                <a:extLst>
                  <a:ext uri="{0D108BD9-81ED-4DB2-BD59-A6C34878D82A}">
                    <a16:rowId xmlns:a16="http://schemas.microsoft.com/office/drawing/2014/main" xmlns="" val="2648604059"/>
                  </a:ext>
                </a:extLst>
              </a:tr>
              <a:tr h="581612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17.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52" marR="507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Мозаичные работы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52" marR="507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43.33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52" marR="507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работы по устройству покрытий полов и обли­цовке стен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52" marR="50752" marT="0" marB="0"/>
                </a:tc>
                <a:extLst>
                  <a:ext uri="{0D108BD9-81ED-4DB2-BD59-A6C34878D82A}">
                    <a16:rowId xmlns:a16="http://schemas.microsoft.com/office/drawing/2014/main" xmlns="" val="2989902914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52" marR="507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52" marR="507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43.39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52" marR="507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производство прочих отделочных и завершаю­щих работ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52" marR="50752" marT="0" marB="0"/>
                </a:tc>
                <a:extLst>
                  <a:ext uri="{0D108BD9-81ED-4DB2-BD59-A6C34878D82A}">
                    <a16:rowId xmlns:a16="http://schemas.microsoft.com/office/drawing/2014/main" xmlns="" val="295137139"/>
                  </a:ext>
                </a:extLst>
              </a:tr>
              <a:tr h="1998674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18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52" marR="507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Деятельность актеров, режиссеров, композиторов, художников, скульпторов и прочих представителей творческих профессий, выступающих на индиви­дуальной основе, резьба по кости, иконопись, реставрация антикварных предметов</a:t>
                      </a:r>
                      <a:endParaRPr lang="ru-RU" sz="1200">
                        <a:effectLst/>
                      </a:endParaRP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52" marR="507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90.03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52" marR="507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деятельность в области художественного твор­чества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52" marR="50752" marT="0" marB="0"/>
                </a:tc>
                <a:extLst>
                  <a:ext uri="{0D108BD9-81ED-4DB2-BD59-A6C34878D82A}">
                    <a16:rowId xmlns:a16="http://schemas.microsoft.com/office/drawing/2014/main" xmlns="" val="657497756"/>
                  </a:ext>
                </a:extLst>
              </a:tr>
            </a:tbl>
          </a:graphicData>
        </a:graphic>
      </p:graphicFrame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F1AB494D-15A3-2590-51F7-8EEA9BED80D7}"/>
              </a:ext>
            </a:extLst>
          </p:cNvPr>
          <p:cNvSpPr/>
          <p:nvPr/>
        </p:nvSpPr>
        <p:spPr>
          <a:xfrm>
            <a:off x="349116" y="1413055"/>
            <a:ext cx="10244556" cy="940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1754"/>
              </a:lnSpc>
            </a:pPr>
            <a:r>
              <a:rPr lang="ru-RU" sz="1930" dirty="0">
                <a:solidFill>
                  <a:srgbClr val="45536B"/>
                </a:solidFill>
                <a:cs typeface="Arial" panose="020B0604020202020204" pitchFamily="34" charset="0"/>
              </a:rPr>
              <a:t>Постановление Правительства Новгородской области от 07.10.2016 № 357 </a:t>
            </a:r>
            <a:br>
              <a:rPr lang="ru-RU" sz="1930" dirty="0">
                <a:solidFill>
                  <a:srgbClr val="45536B"/>
                </a:solidFill>
                <a:cs typeface="Arial" panose="020B0604020202020204" pitchFamily="34" charset="0"/>
              </a:rPr>
            </a:br>
            <a:r>
              <a:rPr lang="ru-RU" sz="1930" dirty="0">
                <a:solidFill>
                  <a:srgbClr val="45536B"/>
                </a:solidFill>
                <a:cs typeface="Arial" panose="020B0604020202020204" pitchFamily="34" charset="0"/>
              </a:rPr>
              <a:t>«Об утверждении перечня видов ремесленной деятельности в Новгородской области»</a:t>
            </a:r>
            <a:endParaRPr lang="ru-RU" sz="1930" dirty="0">
              <a:solidFill>
                <a:srgbClr val="4553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6821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8098" y="290829"/>
            <a:ext cx="784296" cy="908601"/>
          </a:xfrm>
          <a:prstGeom prst="rect">
            <a:avLst/>
          </a:prstGeom>
        </p:spPr>
      </p:pic>
      <p:sp>
        <p:nvSpPr>
          <p:cNvPr id="35" name="Заголовок 1">
            <a:extLst>
              <a:ext uri="{FF2B5EF4-FFF2-40B4-BE49-F238E27FC236}">
                <a16:creationId xmlns:a16="http://schemas.microsoft.com/office/drawing/2014/main" xmlns="" id="{415C428C-F492-4373-BBBF-AC1593321D27}"/>
              </a:ext>
            </a:extLst>
          </p:cNvPr>
          <p:cNvSpPr txBox="1">
            <a:spLocks/>
          </p:cNvSpPr>
          <p:nvPr/>
        </p:nvSpPr>
        <p:spPr>
          <a:xfrm>
            <a:off x="4823141" y="723452"/>
            <a:ext cx="5115927" cy="294593"/>
          </a:xfrm>
          <a:prstGeom prst="rect">
            <a:avLst/>
          </a:prstGeom>
          <a:noFill/>
        </p:spPr>
        <p:txBody>
          <a:bodyPr vert="horz" lIns="100838" tIns="50419" rIns="100838" bIns="50419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rgbClr val="002060"/>
                </a:solidFill>
                <a:latin typeface="Fedra Sans Pro Bold" panose="020B0804040000020004" pitchFamily="34" charset="0"/>
                <a:ea typeface="+mj-ea"/>
                <a:cs typeface="+mj-cs"/>
              </a:defRPr>
            </a:lvl1pPr>
          </a:lstStyle>
          <a:p>
            <a:r>
              <a:rPr lang="ru-RU" sz="1544" spc="44" dirty="0">
                <a:solidFill>
                  <a:srgbClr val="F34840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МИНИСТЕРСТВО ПРОМЫШЛЕННОСТИ </a:t>
            </a:r>
          </a:p>
          <a:p>
            <a:r>
              <a:rPr lang="ru-RU" sz="1544" spc="44" dirty="0">
                <a:solidFill>
                  <a:srgbClr val="F34840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И ТОРГОВЛИ НОВГОРОДСКОЙ ОБЛАСТИ</a:t>
            </a:r>
            <a:endParaRPr lang="ru-RU" sz="1544" spc="44" dirty="0">
              <a:solidFill>
                <a:srgbClr val="F348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7887339C-C7BA-40E3-9152-7B624B3F142C}"/>
              </a:ext>
            </a:extLst>
          </p:cNvPr>
          <p:cNvSpPr/>
          <p:nvPr/>
        </p:nvSpPr>
        <p:spPr>
          <a:xfrm>
            <a:off x="970051" y="2155551"/>
            <a:ext cx="9098130" cy="3452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985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985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985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985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985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985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985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985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985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985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985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E1CD1606-894A-49D6-B8A2-0A430B4FBF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4966" y="1967643"/>
            <a:ext cx="2003439" cy="13768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DE628E4-BA02-44F6-B530-3D9E1B590071}"/>
              </a:ext>
            </a:extLst>
          </p:cNvPr>
          <p:cNvSpPr txBox="1"/>
          <p:nvPr/>
        </p:nvSpPr>
        <p:spPr>
          <a:xfrm>
            <a:off x="517115" y="1387407"/>
            <a:ext cx="96591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ОБЩАЯ ИНФОРМАЦИЯ</a:t>
            </a:r>
            <a:endParaRPr lang="ru-RU" sz="2000" dirty="0"/>
          </a:p>
        </p:txBody>
      </p:sp>
      <p:sp>
        <p:nvSpPr>
          <p:cNvPr id="10" name="Text Box 4">
            <a:extLst>
              <a:ext uri="{FF2B5EF4-FFF2-40B4-BE49-F238E27FC236}">
                <a16:creationId xmlns:a16="http://schemas.microsoft.com/office/drawing/2014/main" xmlns="" id="{76D1A67E-977B-4744-B3B3-34B44157EB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207" y="223790"/>
            <a:ext cx="142853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4000" dirty="0">
                <a:solidFill>
                  <a:srgbClr val="F34840"/>
                </a:solidFill>
              </a:rPr>
              <a:t>16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xmlns="" id="{B1C96E48-7EEE-4013-A7EA-7A4A24019A76}"/>
              </a:ext>
            </a:extLst>
          </p:cNvPr>
          <p:cNvGrpSpPr/>
          <p:nvPr/>
        </p:nvGrpSpPr>
        <p:grpSpPr>
          <a:xfrm>
            <a:off x="5517110" y="3654946"/>
            <a:ext cx="4824536" cy="1081879"/>
            <a:chOff x="-214487" y="2529070"/>
            <a:chExt cx="3433978" cy="1109666"/>
          </a:xfrm>
          <a:scene3d>
            <a:camera prst="orthographicFront"/>
            <a:lightRig rig="flat" dir="t"/>
          </a:scene3d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xmlns="" id="{5F5C7F29-8E38-40FF-97A4-7698B7CABDAC}"/>
                </a:ext>
              </a:extLst>
            </p:cNvPr>
            <p:cNvSpPr/>
            <p:nvPr/>
          </p:nvSpPr>
          <p:spPr>
            <a:xfrm>
              <a:off x="4933" y="2529070"/>
              <a:ext cx="3214558" cy="1109666"/>
            </a:xfrm>
            <a:prstGeom prst="rect">
              <a:avLst/>
            </a:prstGeom>
            <a:sp3d extrusionH="12700" prstMaterial="plastic">
              <a:bevelT w="50800" h="50800"/>
            </a:sp3d>
          </p:spPr>
          <p:style>
            <a:lnRef idx="1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0365F6A8-7630-48EB-B675-617DFD7E0C71}"/>
                </a:ext>
              </a:extLst>
            </p:cNvPr>
            <p:cNvSpPr txBox="1"/>
            <p:nvPr/>
          </p:nvSpPr>
          <p:spPr>
            <a:xfrm>
              <a:off x="-214487" y="2529070"/>
              <a:ext cx="3433978" cy="11096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85344" rIns="113792" bIns="128016" numCol="1" spcCol="1270" anchor="t" anchorCtr="0">
              <a:noAutofit/>
            </a:bodyPr>
            <a:lstStyle/>
            <a:p>
              <a:pPr marL="171450" lvl="1" indent="-17145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None/>
              </a:pPr>
              <a:r>
                <a:rPr lang="ru-RU" sz="2000" kern="1200" dirty="0"/>
                <a:t>   Сведения, содержащиеся </a:t>
              </a:r>
              <a:br>
                <a:rPr lang="ru-RU" sz="2000" kern="1200" dirty="0"/>
              </a:br>
              <a:r>
                <a:rPr lang="ru-RU" sz="2000" kern="1200" dirty="0"/>
                <a:t>в Реестре НХП, являются открытыми </a:t>
              </a:r>
              <a:br>
                <a:rPr lang="ru-RU" sz="2000" kern="1200" dirty="0"/>
              </a:br>
              <a:r>
                <a:rPr lang="ru-RU" sz="2000" kern="1200" dirty="0"/>
                <a:t>и общедоступными</a:t>
              </a:r>
              <a:endParaRPr lang="ru-RU" sz="2000" kern="1200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xmlns="" id="{66C372BA-7D12-4182-931F-C6CCFFD4F7AF}"/>
              </a:ext>
            </a:extLst>
          </p:cNvPr>
          <p:cNvGrpSpPr/>
          <p:nvPr/>
        </p:nvGrpSpPr>
        <p:grpSpPr>
          <a:xfrm>
            <a:off x="419914" y="2022145"/>
            <a:ext cx="5097196" cy="1474687"/>
            <a:chOff x="3669528" y="2529070"/>
            <a:chExt cx="3312911" cy="1290659"/>
          </a:xfrm>
          <a:scene3d>
            <a:camera prst="orthographicFront"/>
            <a:lightRig rig="flat" dir="t"/>
          </a:scene3d>
        </p:grpSpPr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xmlns="" id="{28FAE327-6FB8-4772-957D-CC2CE1661427}"/>
                </a:ext>
              </a:extLst>
            </p:cNvPr>
            <p:cNvSpPr/>
            <p:nvPr/>
          </p:nvSpPr>
          <p:spPr>
            <a:xfrm>
              <a:off x="3669529" y="2529070"/>
              <a:ext cx="3214558" cy="1109666"/>
            </a:xfrm>
            <a:prstGeom prst="rect">
              <a:avLst/>
            </a:prstGeom>
            <a:sp3d extrusionH="12700" prstMaterial="plastic">
              <a:bevelT w="50800" h="50800"/>
            </a:sp3d>
          </p:spPr>
          <p:style>
            <a:lnRef idx="1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7EC1D04F-9346-47B4-967D-C7F2364676FB}"/>
                </a:ext>
              </a:extLst>
            </p:cNvPr>
            <p:cNvSpPr txBox="1"/>
            <p:nvPr/>
          </p:nvSpPr>
          <p:spPr>
            <a:xfrm>
              <a:off x="3669528" y="2529071"/>
              <a:ext cx="3312911" cy="129065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85344" rIns="113792" bIns="128016" numCol="1" spcCol="1270" anchor="t" anchorCtr="0">
              <a:noAutofit/>
            </a:bodyPr>
            <a:lstStyle/>
            <a:p>
              <a:pPr marL="171450" lvl="1" indent="-17145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None/>
              </a:pPr>
              <a:r>
                <a:rPr lang="ru-RU" sz="2000" kern="1200" dirty="0"/>
                <a:t>   Реестр НХП/ремесленников размещается </a:t>
              </a:r>
              <a:br>
                <a:rPr lang="ru-RU" sz="2000" kern="1200" dirty="0"/>
              </a:br>
              <a:r>
                <a:rPr lang="ru-RU" sz="2000" kern="1200" dirty="0"/>
                <a:t>на официальном сайте министерства</a:t>
              </a:r>
              <a:endParaRPr lang="ru-RU" sz="2000" kern="1200" dirty="0">
                <a:solidFill>
                  <a:srgbClr val="002060"/>
                </a:solidFill>
              </a:endParaRPr>
            </a:p>
            <a:p>
              <a:pPr marL="171450" lvl="1" indent="-17145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ru-RU" sz="2000" kern="1200" dirty="0"/>
                <a:t>https://minpromtorg.novreg.ru </a:t>
              </a:r>
              <a:endParaRPr lang="ru-RU" sz="2000" kern="1200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xmlns="" id="{AAC5474B-F33A-49ED-BB2C-94D44CD1C05C}"/>
              </a:ext>
            </a:extLst>
          </p:cNvPr>
          <p:cNvGrpSpPr/>
          <p:nvPr/>
        </p:nvGrpSpPr>
        <p:grpSpPr>
          <a:xfrm>
            <a:off x="5836392" y="5579075"/>
            <a:ext cx="4516264" cy="802483"/>
            <a:chOff x="7334126" y="2529070"/>
            <a:chExt cx="3228220" cy="1109666"/>
          </a:xfrm>
          <a:scene3d>
            <a:camera prst="orthographicFront"/>
            <a:lightRig rig="flat" dir="t"/>
          </a:scene3d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xmlns="" id="{13465E63-42C1-4ACC-88AB-E02EADA2B384}"/>
                </a:ext>
              </a:extLst>
            </p:cNvPr>
            <p:cNvSpPr/>
            <p:nvPr/>
          </p:nvSpPr>
          <p:spPr>
            <a:xfrm>
              <a:off x="7334126" y="2529070"/>
              <a:ext cx="3228220" cy="1109666"/>
            </a:xfrm>
            <a:prstGeom prst="rect">
              <a:avLst/>
            </a:prstGeom>
            <a:sp3d extrusionH="12700" prstMaterial="plastic">
              <a:bevelT w="50800" h="50800"/>
            </a:sp3d>
          </p:spPr>
          <p:style>
            <a:lnRef idx="1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1D3939AD-7A6F-4A1E-8E8E-F5A11531DB07}"/>
                </a:ext>
              </a:extLst>
            </p:cNvPr>
            <p:cNvSpPr txBox="1"/>
            <p:nvPr/>
          </p:nvSpPr>
          <p:spPr>
            <a:xfrm>
              <a:off x="7334126" y="2529070"/>
              <a:ext cx="3228220" cy="11096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85344" rIns="113792" bIns="128016" numCol="1" spcCol="1270" anchor="t" anchorCtr="0">
              <a:noAutofit/>
            </a:bodyPr>
            <a:lstStyle/>
            <a:p>
              <a:pPr marL="171450" lvl="1" indent="-17145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None/>
              </a:pPr>
              <a:r>
                <a:rPr lang="ru-RU" sz="2000" kern="1200" dirty="0">
                  <a:solidFill>
                    <a:srgbClr val="002060"/>
                  </a:solidFill>
                </a:rPr>
                <a:t>   </a:t>
              </a:r>
              <a:r>
                <a:rPr lang="ru-RU" sz="2000" kern="1200" dirty="0"/>
                <a:t>Реестр</a:t>
              </a:r>
              <a:r>
                <a:rPr lang="ru-RU" sz="2000" kern="1200" dirty="0">
                  <a:solidFill>
                    <a:srgbClr val="002060"/>
                  </a:solidFill>
                </a:rPr>
                <a:t> </a:t>
              </a:r>
              <a:r>
                <a:rPr lang="ru-RU" sz="2000" kern="1200" dirty="0"/>
                <a:t>поддерживается </a:t>
              </a:r>
              <a:br>
                <a:rPr lang="ru-RU" sz="2000" kern="1200" dirty="0"/>
              </a:br>
              <a:r>
                <a:rPr lang="ru-RU" sz="2000" kern="1200" dirty="0"/>
                <a:t>в актуальном состоянии</a:t>
              </a:r>
              <a:endParaRPr lang="ru-RU" sz="2000" kern="1200" dirty="0">
                <a:solidFill>
                  <a:srgbClr val="002060"/>
                </a:solidFill>
              </a:endParaRPr>
            </a:p>
          </p:txBody>
        </p:sp>
      </p:grp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xmlns="" id="{965D115C-9D19-4D7F-8569-45109A3AFA90}"/>
              </a:ext>
            </a:extLst>
          </p:cNvPr>
          <p:cNvCxnSpPr/>
          <p:nvPr/>
        </p:nvCxnSpPr>
        <p:spPr>
          <a:xfrm>
            <a:off x="701464" y="1268760"/>
            <a:ext cx="10009832" cy="0"/>
          </a:xfrm>
          <a:prstGeom prst="line">
            <a:avLst/>
          </a:prstGeom>
          <a:noFill/>
          <a:ln w="38100" cap="flat" cmpd="sng" algn="ctr">
            <a:solidFill>
              <a:srgbClr val="F34840"/>
            </a:solidFill>
            <a:prstDash val="solid"/>
          </a:ln>
          <a:effectLst/>
        </p:spPr>
      </p:cxn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5441E0F-D759-4640-803F-6A34678B31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172" y="3646950"/>
            <a:ext cx="5221200" cy="391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2559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5558434" y="703586"/>
            <a:ext cx="4068505" cy="235311"/>
          </a:xfrm>
          <a:prstGeom prst="rect">
            <a:avLst/>
          </a:prstGeom>
          <a:noFill/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rgbClr val="002060"/>
                </a:solidFill>
                <a:latin typeface="Fedra Sans Pro Bold" panose="020B0804040000020004" pitchFamily="34" charset="0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1228" spc="35" dirty="0">
                <a:solidFill>
                  <a:srgbClr val="F34840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МИНИСТЕРСТВО ПРОМЫШЛЕННОСТИ И ТОРГОВЛИ НОВГОРОДСКОЙ ОБЛАСТИ</a:t>
            </a:r>
            <a:endParaRPr lang="ru-RU" sz="1228" spc="35" dirty="0">
              <a:solidFill>
                <a:srgbClr val="F348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4" name="Рисунок 3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6939" y="419549"/>
            <a:ext cx="623782" cy="722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CustomShape 1"/>
          <p:cNvSpPr/>
          <p:nvPr/>
        </p:nvSpPr>
        <p:spPr>
          <a:xfrm>
            <a:off x="1928682" y="5903238"/>
            <a:ext cx="6795261" cy="78062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just" eaLnBrk="1" hangingPunct="1">
              <a:defRPr/>
            </a:pPr>
            <a:endParaRPr lang="ru-RU" altLang="ru-RU" sz="1053" b="1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4" name="AutoShape 2" descr="https://apf.mail.ru/cgi-bin/readmsg?id=15785956190968348098;0;1&amp;exif=1&amp;full=1&amp;x-email=pnm-nov%40list.ru"/>
          <p:cNvSpPr>
            <a:spLocks noChangeAspect="1" noChangeArrowheads="1"/>
          </p:cNvSpPr>
          <p:nvPr/>
        </p:nvSpPr>
        <p:spPr bwMode="auto">
          <a:xfrm>
            <a:off x="1473127" y="647201"/>
            <a:ext cx="267335" cy="267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0201" tIns="40100" rIns="80201" bIns="40100" numCol="1" anchor="t" anchorCtr="0" compatLnSpc="1">
            <a:prstTxWarp prst="textNoShape">
              <a:avLst/>
            </a:prstTxWarp>
          </a:bodyPr>
          <a:lstStyle/>
          <a:p>
            <a:endParaRPr lang="ru-RU" sz="1579" dirty="0"/>
          </a:p>
        </p:txBody>
      </p:sp>
      <p:sp>
        <p:nvSpPr>
          <p:cNvPr id="6" name="AutoShape 5" descr="https://apf.mail.ru/cgi-bin/readmsg?id=15785948630629150960;0;1&amp;exif=1&amp;full=1&amp;x-email=pnm-nov%40list.ru"/>
          <p:cNvSpPr>
            <a:spLocks noChangeAspect="1" noChangeArrowheads="1"/>
          </p:cNvSpPr>
          <p:nvPr/>
        </p:nvSpPr>
        <p:spPr bwMode="auto">
          <a:xfrm>
            <a:off x="1606795" y="780869"/>
            <a:ext cx="267335" cy="267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0201" tIns="40100" rIns="80201" bIns="40100" numCol="1" anchor="t" anchorCtr="0" compatLnSpc="1">
            <a:prstTxWarp prst="textNoShape">
              <a:avLst/>
            </a:prstTxWarp>
          </a:bodyPr>
          <a:lstStyle/>
          <a:p>
            <a:endParaRPr lang="ru-RU" sz="1579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76"/>
          <a:stretch/>
        </p:blipFill>
        <p:spPr>
          <a:xfrm>
            <a:off x="2889145" y="2057900"/>
            <a:ext cx="7279136" cy="4273202"/>
          </a:xfrm>
          <a:prstGeom prst="rect">
            <a:avLst/>
          </a:prstGeom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133669" y="2057899"/>
            <a:ext cx="4420944" cy="623310"/>
          </a:xfrm>
          <a:prstGeom prst="rect">
            <a:avLst/>
          </a:prstGeom>
          <a:noFill/>
        </p:spPr>
        <p:txBody>
          <a:bodyPr vert="horz" lIns="80201" tIns="40100" rIns="80201" bIns="4010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rgbClr val="002060"/>
                </a:solidFill>
                <a:latin typeface="Fedra Sans Pro Bold" panose="020B08040400000200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sz="2807" b="1" dirty="0">
                <a:solidFill>
                  <a:srgbClr val="F34840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Спасибо за внимание!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182" y="3950384"/>
            <a:ext cx="3489432" cy="578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79" dirty="0">
                <a:solidFill>
                  <a:srgbClr val="4553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промышленности </a:t>
            </a:r>
          </a:p>
          <a:p>
            <a:pPr algn="ctr"/>
            <a:r>
              <a:rPr lang="ru-RU" sz="1579" dirty="0">
                <a:solidFill>
                  <a:srgbClr val="4553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торговли Новгородской области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6044" y="4759875"/>
            <a:ext cx="1416172" cy="1416172"/>
          </a:xfrm>
          <a:prstGeom prst="rect">
            <a:avLst/>
          </a:prstGeom>
        </p:spPr>
      </p:pic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2CBE67F4-2363-4940-BFBB-8C71F1D4A748}"/>
              </a:ext>
            </a:extLst>
          </p:cNvPr>
          <p:cNvCxnSpPr/>
          <p:nvPr/>
        </p:nvCxnSpPr>
        <p:spPr>
          <a:xfrm>
            <a:off x="701464" y="1268760"/>
            <a:ext cx="10009832" cy="0"/>
          </a:xfrm>
          <a:prstGeom prst="line">
            <a:avLst/>
          </a:prstGeom>
          <a:noFill/>
          <a:ln w="38100" cap="flat" cmpd="sng" algn="ctr">
            <a:solidFill>
              <a:srgbClr val="F34840"/>
            </a:solidFill>
            <a:prstDash val="solid"/>
          </a:ln>
          <a:effectLst/>
        </p:spPr>
      </p:cxnSp>
    </p:spTree>
    <p:extLst>
      <p:ext uri="{BB962C8B-B14F-4D97-AF65-F5344CB8AC3E}">
        <p14:creationId xmlns:p14="http://schemas.microsoft.com/office/powerpoint/2010/main" val="41772791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11713</TotalTime>
  <Words>1320</Words>
  <Application>Microsoft Office PowerPoint</Application>
  <PresentationFormat>Произвольный</PresentationFormat>
  <Paragraphs>384</Paragraphs>
  <Slides>17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Танечка</dc:creator>
  <cp:lastModifiedBy>Чернова Татьяна Валерьевна</cp:lastModifiedBy>
  <cp:revision>877</cp:revision>
  <cp:lastPrinted>2022-04-27T08:20:48Z</cp:lastPrinted>
  <dcterms:created xsi:type="dcterms:W3CDTF">2017-03-10T15:25:40Z</dcterms:created>
  <dcterms:modified xsi:type="dcterms:W3CDTF">2022-05-06T11:28:24Z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Created">
    <vt:filetime>2017-03-03T00:00:00Z</vt:filetime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astSaved">
    <vt:filetime>2017-03-10T00:00:00Z</vt:filetime>
  </property>
  <property fmtid="{D5CDD505-2E9C-101B-9397-08002B2CF9AE}" pid="7" name="LinksUpToDate">
    <vt:bool>false</vt:bool>
  </property>
  <property fmtid="{D5CDD505-2E9C-101B-9397-08002B2CF9AE}" pid="8" name="MMClips">
    <vt:i4>0</vt:i4>
  </property>
  <property fmtid="{D5CDD505-2E9C-101B-9397-08002B2CF9AE}" pid="9" name="Notes">
    <vt:i4>17</vt:i4>
  </property>
  <property fmtid="{D5CDD505-2E9C-101B-9397-08002B2CF9AE}" pid="10" name="PresentationFormat">
    <vt:lpwstr>Произвольный</vt:lpwstr>
  </property>
  <property fmtid="{D5CDD505-2E9C-101B-9397-08002B2CF9AE}" pid="11" name="ScaleCrop">
    <vt:bool>false</vt:bool>
  </property>
  <property fmtid="{D5CDD505-2E9C-101B-9397-08002B2CF9AE}" pid="12" name="ShareDoc">
    <vt:bool>false</vt:bool>
  </property>
  <property fmtid="{D5CDD505-2E9C-101B-9397-08002B2CF9AE}" pid="13" name="Slides">
    <vt:i4>22</vt:i4>
  </property>
</Properties>
</file>